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57" r:id="rId6"/>
    <p:sldId id="265" r:id="rId7"/>
    <p:sldId id="267" r:id="rId8"/>
    <p:sldId id="277" r:id="rId9"/>
    <p:sldId id="260" r:id="rId10"/>
    <p:sldId id="266" r:id="rId11"/>
    <p:sldId id="268" r:id="rId12"/>
    <p:sldId id="270" r:id="rId13"/>
    <p:sldId id="271" r:id="rId14"/>
    <p:sldId id="272" r:id="rId15"/>
    <p:sldId id="273" r:id="rId16"/>
    <p:sldId id="284" r:id="rId17"/>
    <p:sldId id="259" r:id="rId18"/>
    <p:sldId id="279" r:id="rId19"/>
    <p:sldId id="280" r:id="rId20"/>
    <p:sldId id="283" r:id="rId21"/>
    <p:sldId id="285" r:id="rId22"/>
    <p:sldId id="274" r:id="rId23"/>
    <p:sldId id="275" r:id="rId24"/>
    <p:sldId id="276" r:id="rId25"/>
    <p:sldId id="282"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5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C3CBD-57F4-4816-BEBF-DDAC01DF3040}"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1994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3CBD-57F4-4816-BEBF-DDAC01DF3040}"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220490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3CBD-57F4-4816-BEBF-DDAC01DF3040}"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173836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C3CBD-57F4-4816-BEBF-DDAC01DF3040}"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1543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AC3CBD-57F4-4816-BEBF-DDAC01DF3040}"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58118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C3CBD-57F4-4816-BEBF-DDAC01DF3040}"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392838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C3CBD-57F4-4816-BEBF-DDAC01DF3040}"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318627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C3CBD-57F4-4816-BEBF-DDAC01DF3040}"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93605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C3CBD-57F4-4816-BEBF-DDAC01DF3040}"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59231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AC3CBD-57F4-4816-BEBF-DDAC01DF3040}"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159382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AC3CBD-57F4-4816-BEBF-DDAC01DF3040}"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73370-3DED-4C93-B84F-6B6C0F77B1E2}" type="slidenum">
              <a:rPr lang="en-US" smtClean="0"/>
              <a:t>‹#›</a:t>
            </a:fld>
            <a:endParaRPr lang="en-US"/>
          </a:p>
        </p:txBody>
      </p:sp>
    </p:spTree>
    <p:extLst>
      <p:ext uri="{BB962C8B-B14F-4D97-AF65-F5344CB8AC3E}">
        <p14:creationId xmlns:p14="http://schemas.microsoft.com/office/powerpoint/2010/main" val="250398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C3CBD-57F4-4816-BEBF-DDAC01DF3040}" type="datetimeFigureOut">
              <a:rPr lang="en-US" smtClean="0"/>
              <a:t>6/28/2019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73370-3DED-4C93-B84F-6B6C0F77B1E2}" type="slidenum">
              <a:rPr lang="en-US" smtClean="0"/>
              <a:t>‹#›</a:t>
            </a:fld>
            <a:endParaRPr lang="en-US"/>
          </a:p>
        </p:txBody>
      </p:sp>
    </p:spTree>
    <p:extLst>
      <p:ext uri="{BB962C8B-B14F-4D97-AF65-F5344CB8AC3E}">
        <p14:creationId xmlns:p14="http://schemas.microsoft.com/office/powerpoint/2010/main" val="401248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352" y="4848948"/>
            <a:ext cx="8148257" cy="670476"/>
          </a:xfrm>
        </p:spPr>
        <p:txBody>
          <a:bodyPr>
            <a:noAutofit/>
          </a:bodyPr>
          <a:lstStyle/>
          <a:p>
            <a:pPr algn="l"/>
            <a:r>
              <a:rPr lang="en-US" sz="4800" b="1" dirty="0" smtClean="0">
                <a:solidFill>
                  <a:schemeClr val="bg1"/>
                </a:solidFill>
              </a:rPr>
              <a:t>TPO CONNECT</a:t>
            </a:r>
            <a:endParaRPr lang="en-US" sz="48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48" y="-1"/>
            <a:ext cx="12139051" cy="6888045"/>
          </a:xfrm>
          <a:prstGeom prst="rect">
            <a:avLst/>
          </a:prstGeom>
        </p:spPr>
      </p:pic>
    </p:spTree>
    <p:extLst>
      <p:ext uri="{BB962C8B-B14F-4D97-AF65-F5344CB8AC3E}">
        <p14:creationId xmlns:p14="http://schemas.microsoft.com/office/powerpoint/2010/main" val="226338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a:t>
            </a:r>
            <a:endParaRPr lang="en-US" b="1" dirty="0">
              <a:solidFill>
                <a:srgbClr val="002060"/>
              </a:solidFill>
              <a:latin typeface="+mn-lt"/>
            </a:endParaRPr>
          </a:p>
        </p:txBody>
      </p:sp>
      <p:sp>
        <p:nvSpPr>
          <p:cNvPr id="15" name="Content Placeholder 14"/>
          <p:cNvSpPr>
            <a:spLocks noGrp="1"/>
          </p:cNvSpPr>
          <p:nvPr>
            <p:ph sz="half" idx="1"/>
          </p:nvPr>
        </p:nvSpPr>
        <p:spPr>
          <a:xfrm>
            <a:off x="99754" y="1557685"/>
            <a:ext cx="2892828" cy="3970279"/>
          </a:xfrm>
        </p:spPr>
        <p:txBody>
          <a:bodyPr/>
          <a:lstStyle/>
          <a:p>
            <a:pPr marL="0" indent="0">
              <a:buNone/>
            </a:pPr>
            <a:r>
              <a:rPr lang="en-US" dirty="0" smtClean="0">
                <a:solidFill>
                  <a:srgbClr val="1875A7"/>
                </a:solidFill>
                <a:cs typeface="Times New Roman" panose="02020603050405020304" pitchFamily="18" charset="0"/>
              </a:rPr>
              <a:t>To Access Product and Pricing:</a:t>
            </a:r>
          </a:p>
          <a:p>
            <a:pPr marL="0" indent="0">
              <a:buNone/>
            </a:pPr>
            <a:endParaRPr lang="en-US" sz="1400" dirty="0">
              <a:solidFill>
                <a:srgbClr val="1875A7"/>
              </a:solidFill>
              <a:cs typeface="Times New Roman" panose="02020603050405020304" pitchFamily="18" charset="0"/>
            </a:endParaRPr>
          </a:p>
          <a:p>
            <a:pPr lvl="1"/>
            <a:r>
              <a:rPr lang="en-US" dirty="0" smtClean="0">
                <a:solidFill>
                  <a:srgbClr val="1875A7"/>
                </a:solidFill>
                <a:cs typeface="Times New Roman" panose="02020603050405020304" pitchFamily="18" charset="0"/>
              </a:rPr>
              <a:t>Click </a:t>
            </a:r>
            <a:r>
              <a:rPr lang="en-US" dirty="0">
                <a:solidFill>
                  <a:srgbClr val="1875A7"/>
                </a:solidFill>
                <a:cs typeface="Times New Roman" panose="02020603050405020304" pitchFamily="18" charset="0"/>
              </a:rPr>
              <a:t>Product Pricing and Lock tab.</a:t>
            </a:r>
          </a:p>
          <a:p>
            <a:pPr lvl="1"/>
            <a:r>
              <a:rPr lang="en-US" dirty="0">
                <a:solidFill>
                  <a:srgbClr val="1875A7"/>
                </a:solidFill>
                <a:cs typeface="Times New Roman" panose="02020603050405020304" pitchFamily="18" charset="0"/>
              </a:rPr>
              <a:t>Click Search Product &amp; Pricing</a:t>
            </a:r>
            <a:endParaRPr lang="en-US" dirty="0">
              <a:solidFill>
                <a:srgbClr val="1875A7"/>
              </a:solidFill>
            </a:endParaRPr>
          </a:p>
          <a:p>
            <a:pPr marL="0" indent="0">
              <a:buNone/>
            </a:pPr>
            <a:endParaRPr lang="en-US" dirty="0"/>
          </a:p>
        </p:txBody>
      </p:sp>
      <p:pic>
        <p:nvPicPr>
          <p:cNvPr id="2" name="Picture 1"/>
          <p:cNvPicPr>
            <a:picLocks noChangeAspect="1"/>
          </p:cNvPicPr>
          <p:nvPr/>
        </p:nvPicPr>
        <p:blipFill>
          <a:blip r:embed="rId2"/>
          <a:stretch>
            <a:fillRect/>
          </a:stretch>
        </p:blipFill>
        <p:spPr>
          <a:xfrm>
            <a:off x="3068471" y="2285735"/>
            <a:ext cx="8542857" cy="2895238"/>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14253" y="1160402"/>
            <a:ext cx="10791305" cy="209524"/>
          </a:xfrm>
          <a:prstGeom prst="rect">
            <a:avLst/>
          </a:prstGeom>
        </p:spPr>
      </p:pic>
    </p:spTree>
    <p:extLst>
      <p:ext uri="{BB962C8B-B14F-4D97-AF65-F5344CB8AC3E}">
        <p14:creationId xmlns:p14="http://schemas.microsoft.com/office/powerpoint/2010/main" val="2341431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4417522" cy="4351338"/>
          </a:xfrm>
        </p:spPr>
        <p:txBody>
          <a:bodyPr>
            <a:normAutofit fontScale="92500" lnSpcReduction="20000"/>
          </a:bodyPr>
          <a:lstStyle/>
          <a:p>
            <a:pPr marL="0" indent="0">
              <a:buNone/>
            </a:pPr>
            <a:r>
              <a:rPr lang="en-US" sz="2900" dirty="0">
                <a:solidFill>
                  <a:srgbClr val="1875A7"/>
                </a:solidFill>
                <a:cs typeface="Times New Roman" panose="02020603050405020304" pitchFamily="18" charset="0"/>
              </a:rPr>
              <a:t>This is the TPO Product &amp; Pricing </a:t>
            </a:r>
            <a:r>
              <a:rPr lang="en-US" sz="2900" dirty="0" smtClean="0">
                <a:solidFill>
                  <a:srgbClr val="1875A7"/>
                </a:solidFill>
                <a:cs typeface="Times New Roman" panose="02020603050405020304" pitchFamily="18" charset="0"/>
              </a:rPr>
              <a:t>screen. </a:t>
            </a:r>
          </a:p>
          <a:p>
            <a:r>
              <a:rPr lang="en-US" sz="2900" dirty="0" smtClean="0">
                <a:solidFill>
                  <a:srgbClr val="1875A7"/>
                </a:solidFill>
                <a:cs typeface="Times New Roman" panose="02020603050405020304" pitchFamily="18" charset="0"/>
              </a:rPr>
              <a:t>You </a:t>
            </a:r>
            <a:r>
              <a:rPr lang="en-US" sz="2900" dirty="0">
                <a:solidFill>
                  <a:srgbClr val="1875A7"/>
                </a:solidFill>
                <a:cs typeface="Times New Roman" panose="02020603050405020304" pitchFamily="18" charset="0"/>
              </a:rPr>
              <a:t>will need to </a:t>
            </a:r>
            <a:r>
              <a:rPr lang="en-US" sz="2900" dirty="0" smtClean="0">
                <a:solidFill>
                  <a:srgbClr val="1875A7"/>
                </a:solidFill>
                <a:cs typeface="Times New Roman" panose="02020603050405020304" pitchFamily="18" charset="0"/>
              </a:rPr>
              <a:t>ensure all fields with a red asterisk (</a:t>
            </a:r>
            <a:r>
              <a:rPr lang="en-US" sz="2900" dirty="0" smtClean="0">
                <a:solidFill>
                  <a:srgbClr val="FF0000"/>
                </a:solidFill>
                <a:cs typeface="Times New Roman" panose="02020603050405020304" pitchFamily="18" charset="0"/>
              </a:rPr>
              <a:t>*</a:t>
            </a:r>
            <a:r>
              <a:rPr lang="en-US" sz="2900" dirty="0" smtClean="0">
                <a:solidFill>
                  <a:srgbClr val="1875A7"/>
                </a:solidFill>
                <a:cs typeface="Times New Roman" panose="02020603050405020304" pitchFamily="18" charset="0"/>
              </a:rPr>
              <a:t>)are completed to proceed;</a:t>
            </a:r>
            <a:endParaRPr lang="en-US" sz="2900" dirty="0">
              <a:solidFill>
                <a:srgbClr val="1875A7"/>
              </a:solidFill>
              <a:cs typeface="Times New Roman" panose="02020603050405020304" pitchFamily="18" charset="0"/>
            </a:endParaRPr>
          </a:p>
          <a:p>
            <a:pPr lvl="1"/>
            <a:r>
              <a:rPr lang="en-US" sz="2500" dirty="0" smtClean="0">
                <a:solidFill>
                  <a:srgbClr val="1875A7"/>
                </a:solidFill>
                <a:cs typeface="Times New Roman" panose="02020603050405020304" pitchFamily="18" charset="0"/>
              </a:rPr>
              <a:t>Target Rate/Target Price is not in the 1003 data and will need to be selected on this screen.</a:t>
            </a:r>
            <a:endParaRPr lang="en-US" sz="2500" dirty="0">
              <a:solidFill>
                <a:srgbClr val="1875A7"/>
              </a:solidFill>
              <a:cs typeface="Times New Roman" panose="02020603050405020304" pitchFamily="18" charset="0"/>
            </a:endParaRPr>
          </a:p>
          <a:p>
            <a:r>
              <a:rPr lang="en-US" sz="2900" dirty="0" smtClean="0">
                <a:solidFill>
                  <a:srgbClr val="1875A7"/>
                </a:solidFill>
                <a:cs typeface="Times New Roman" panose="02020603050405020304" pitchFamily="18" charset="0"/>
              </a:rPr>
              <a:t>Once </a:t>
            </a:r>
            <a:r>
              <a:rPr lang="en-US" sz="2900" dirty="0">
                <a:solidFill>
                  <a:srgbClr val="1875A7"/>
                </a:solidFill>
                <a:cs typeface="Times New Roman" panose="02020603050405020304" pitchFamily="18" charset="0"/>
              </a:rPr>
              <a:t>all required fields are entered, please click on Search Product and Pricing.</a:t>
            </a:r>
          </a:p>
          <a:p>
            <a:endParaRPr lang="en-US" dirty="0"/>
          </a:p>
        </p:txBody>
      </p:sp>
      <p:pic>
        <p:nvPicPr>
          <p:cNvPr id="6" name="Picture 5"/>
          <p:cNvPicPr>
            <a:picLocks noChangeAspect="1"/>
          </p:cNvPicPr>
          <p:nvPr/>
        </p:nvPicPr>
        <p:blipFill>
          <a:blip r:embed="rId2"/>
          <a:stretch>
            <a:fillRect/>
          </a:stretch>
        </p:blipFill>
        <p:spPr>
          <a:xfrm>
            <a:off x="5669280" y="1557685"/>
            <a:ext cx="5030165" cy="285292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669280" y="4185596"/>
            <a:ext cx="5030165" cy="2294887"/>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397626" y="1168715"/>
            <a:ext cx="10791305" cy="209524"/>
          </a:xfrm>
          <a:prstGeom prst="rect">
            <a:avLst/>
          </a:prstGeom>
        </p:spPr>
      </p:pic>
    </p:spTree>
    <p:extLst>
      <p:ext uri="{BB962C8B-B14F-4D97-AF65-F5344CB8AC3E}">
        <p14:creationId xmlns:p14="http://schemas.microsoft.com/office/powerpoint/2010/main" val="119515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4608715" cy="4351338"/>
          </a:xfrm>
        </p:spPr>
        <p:txBody>
          <a:bodyPr>
            <a:normAutofit lnSpcReduction="10000"/>
          </a:bodyPr>
          <a:lstStyle/>
          <a:p>
            <a:pPr marL="0" indent="0">
              <a:buNone/>
            </a:pPr>
            <a:r>
              <a:rPr lang="en-US" dirty="0">
                <a:solidFill>
                  <a:srgbClr val="1875A7"/>
                </a:solidFill>
              </a:rPr>
              <a:t>This is the Optimal Blue product and pricing page. </a:t>
            </a:r>
          </a:p>
          <a:p>
            <a:r>
              <a:rPr lang="en-US" dirty="0" smtClean="0">
                <a:solidFill>
                  <a:srgbClr val="1875A7"/>
                </a:solidFill>
              </a:rPr>
              <a:t>The required </a:t>
            </a:r>
            <a:r>
              <a:rPr lang="en-US" dirty="0">
                <a:solidFill>
                  <a:srgbClr val="1875A7"/>
                </a:solidFill>
              </a:rPr>
              <a:t>items </a:t>
            </a:r>
            <a:r>
              <a:rPr lang="en-US" dirty="0" smtClean="0">
                <a:solidFill>
                  <a:srgbClr val="1875A7"/>
                </a:solidFill>
              </a:rPr>
              <a:t>(shown with </a:t>
            </a:r>
            <a:r>
              <a:rPr lang="en-US" dirty="0" smtClean="0">
                <a:solidFill>
                  <a:srgbClr val="FF0000"/>
                </a:solidFill>
              </a:rPr>
              <a:t>*</a:t>
            </a:r>
            <a:r>
              <a:rPr lang="en-US" dirty="0" smtClean="0">
                <a:solidFill>
                  <a:srgbClr val="1875A7"/>
                </a:solidFill>
              </a:rPr>
              <a:t>)should </a:t>
            </a:r>
            <a:r>
              <a:rPr lang="en-US" dirty="0">
                <a:solidFill>
                  <a:srgbClr val="1875A7"/>
                </a:solidFill>
              </a:rPr>
              <a:t>flow from the </a:t>
            </a:r>
            <a:r>
              <a:rPr lang="en-US" dirty="0" smtClean="0">
                <a:solidFill>
                  <a:srgbClr val="1875A7"/>
                </a:solidFill>
              </a:rPr>
              <a:t>previous screen. </a:t>
            </a:r>
            <a:endParaRPr lang="en-US" dirty="0">
              <a:solidFill>
                <a:srgbClr val="1875A7"/>
              </a:solidFill>
            </a:endParaRPr>
          </a:p>
          <a:p>
            <a:r>
              <a:rPr lang="en-US" dirty="0">
                <a:solidFill>
                  <a:srgbClr val="1875A7"/>
                </a:solidFill>
              </a:rPr>
              <a:t>Once confirmed, please click the submit button</a:t>
            </a:r>
          </a:p>
          <a:p>
            <a:pPr lvl="1"/>
            <a:r>
              <a:rPr lang="en-US" dirty="0">
                <a:solidFill>
                  <a:srgbClr val="1875A7"/>
                </a:solidFill>
              </a:rPr>
              <a:t>Please Note – two data fields - </a:t>
            </a:r>
            <a:r>
              <a:rPr lang="en-US" b="1" i="1" dirty="0">
                <a:solidFill>
                  <a:srgbClr val="1875A7"/>
                </a:solidFill>
              </a:rPr>
              <a:t>Reserves and AUS</a:t>
            </a:r>
            <a:r>
              <a:rPr lang="en-US" i="1" dirty="0">
                <a:solidFill>
                  <a:srgbClr val="1875A7"/>
                </a:solidFill>
              </a:rPr>
              <a:t>, will not flow and need to be confirmed here.</a:t>
            </a:r>
          </a:p>
          <a:p>
            <a:endParaRPr lang="en-US" dirty="0"/>
          </a:p>
        </p:txBody>
      </p:sp>
      <p:pic>
        <p:nvPicPr>
          <p:cNvPr id="6" name="Picture 5"/>
          <p:cNvPicPr>
            <a:picLocks noChangeAspect="1"/>
          </p:cNvPicPr>
          <p:nvPr/>
        </p:nvPicPr>
        <p:blipFill>
          <a:blip r:embed="rId2"/>
          <a:stretch>
            <a:fillRect/>
          </a:stretch>
        </p:blipFill>
        <p:spPr>
          <a:xfrm>
            <a:off x="5410200" y="1557685"/>
            <a:ext cx="5170517" cy="3297257"/>
          </a:xfrm>
          <a:prstGeom prst="rect">
            <a:avLst/>
          </a:prstGeom>
          <a:ln>
            <a:solidFill>
              <a:schemeClr val="tx1"/>
            </a:solidFill>
          </a:ln>
        </p:spPr>
      </p:pic>
      <p:pic>
        <p:nvPicPr>
          <p:cNvPr id="7" name="Picture 2" descr="C:\Users\dshaba\AppData\Local\Temp\SNAGHTML14f74f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854942"/>
            <a:ext cx="5170516" cy="15012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22811" y="1168717"/>
            <a:ext cx="10791305" cy="209524"/>
          </a:xfrm>
          <a:prstGeom prst="rect">
            <a:avLst/>
          </a:prstGeom>
        </p:spPr>
      </p:pic>
    </p:spTree>
    <p:extLst>
      <p:ext uri="{BB962C8B-B14F-4D97-AF65-F5344CB8AC3E}">
        <p14:creationId xmlns:p14="http://schemas.microsoft.com/office/powerpoint/2010/main" val="144043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normAutofit lnSpcReduction="10000"/>
          </a:bodyPr>
          <a:lstStyle/>
          <a:p>
            <a:r>
              <a:rPr lang="en-US" dirty="0">
                <a:solidFill>
                  <a:srgbClr val="1875A7"/>
                </a:solidFill>
                <a:latin typeface="Times New Roman" panose="02020603050405020304" pitchFamily="18" charset="0"/>
                <a:cs typeface="Times New Roman" panose="02020603050405020304" pitchFamily="18" charset="0"/>
              </a:rPr>
              <a:t>Please </a:t>
            </a:r>
            <a:r>
              <a:rPr lang="en-US" dirty="0" smtClean="0">
                <a:solidFill>
                  <a:srgbClr val="1875A7"/>
                </a:solidFill>
                <a:latin typeface="Times New Roman" panose="02020603050405020304" pitchFamily="18" charset="0"/>
                <a:cs typeface="Times New Roman" panose="02020603050405020304" pitchFamily="18" charset="0"/>
              </a:rPr>
              <a:t>highlight </a:t>
            </a:r>
            <a:r>
              <a:rPr lang="en-US" dirty="0">
                <a:solidFill>
                  <a:srgbClr val="1875A7"/>
                </a:solidFill>
                <a:latin typeface="Times New Roman" panose="02020603050405020304" pitchFamily="18" charset="0"/>
                <a:cs typeface="Times New Roman" panose="02020603050405020304" pitchFamily="18" charset="0"/>
              </a:rPr>
              <a:t>the eligible product and rate for your loan</a:t>
            </a:r>
          </a:p>
          <a:p>
            <a:r>
              <a:rPr lang="en-US" dirty="0">
                <a:solidFill>
                  <a:srgbClr val="1875A7"/>
                </a:solidFill>
                <a:latin typeface="Times New Roman" panose="02020603050405020304" pitchFamily="18" charset="0"/>
                <a:cs typeface="Times New Roman" panose="02020603050405020304" pitchFamily="18" charset="0"/>
              </a:rPr>
              <a:t>C</a:t>
            </a:r>
            <a:r>
              <a:rPr lang="en-US" dirty="0" smtClean="0">
                <a:solidFill>
                  <a:srgbClr val="1875A7"/>
                </a:solidFill>
                <a:latin typeface="Times New Roman" panose="02020603050405020304" pitchFamily="18" charset="0"/>
                <a:cs typeface="Times New Roman" panose="02020603050405020304" pitchFamily="18" charset="0"/>
              </a:rPr>
              <a:t>lick </a:t>
            </a:r>
            <a:r>
              <a:rPr lang="en-US" dirty="0">
                <a:solidFill>
                  <a:srgbClr val="1875A7"/>
                </a:solidFill>
                <a:latin typeface="Times New Roman" panose="02020603050405020304" pitchFamily="18" charset="0"/>
                <a:cs typeface="Times New Roman" panose="02020603050405020304" pitchFamily="18" charset="0"/>
              </a:rPr>
              <a:t>on the lock button to </a:t>
            </a:r>
            <a:r>
              <a:rPr lang="en-US" dirty="0" smtClean="0">
                <a:solidFill>
                  <a:srgbClr val="1875A7"/>
                </a:solidFill>
                <a:latin typeface="Times New Roman" panose="02020603050405020304" pitchFamily="18" charset="0"/>
                <a:cs typeface="Times New Roman" panose="02020603050405020304" pitchFamily="18" charset="0"/>
              </a:rPr>
              <a:t>choose the rate and price. (</a:t>
            </a:r>
            <a:r>
              <a:rPr lang="en-US" b="1" dirty="0" smtClean="0">
                <a:solidFill>
                  <a:srgbClr val="1875A7"/>
                </a:solidFill>
                <a:latin typeface="Times New Roman" panose="02020603050405020304" pitchFamily="18" charset="0"/>
                <a:cs typeface="Times New Roman" panose="02020603050405020304" pitchFamily="18" charset="0"/>
              </a:rPr>
              <a:t>Not locked yet</a:t>
            </a:r>
            <a:r>
              <a:rPr lang="en-US" dirty="0" smtClean="0">
                <a:solidFill>
                  <a:srgbClr val="1875A7"/>
                </a:solidFill>
                <a:latin typeface="Times New Roman" panose="02020603050405020304" pitchFamily="18" charset="0"/>
                <a:cs typeface="Times New Roman" panose="02020603050405020304" pitchFamily="18" charset="0"/>
              </a:rPr>
              <a:t> – see next slide)</a:t>
            </a:r>
            <a:endParaRPr lang="en-US" dirty="0">
              <a:solidFill>
                <a:srgbClr val="1875A7"/>
              </a:solidFill>
              <a:latin typeface="Times New Roman" panose="02020603050405020304" pitchFamily="18" charset="0"/>
              <a:cs typeface="Times New Roman" panose="02020603050405020304" pitchFamily="18" charset="0"/>
            </a:endParaRPr>
          </a:p>
          <a:p>
            <a:endParaRPr lang="en-US" dirty="0">
              <a:solidFill>
                <a:srgbClr val="1875A7"/>
              </a:solidFill>
            </a:endParaRPr>
          </a:p>
        </p:txBody>
      </p:sp>
      <p:pic>
        <p:nvPicPr>
          <p:cNvPr id="2" name="Picture 1"/>
          <p:cNvPicPr>
            <a:picLocks noChangeAspect="1"/>
          </p:cNvPicPr>
          <p:nvPr/>
        </p:nvPicPr>
        <p:blipFill>
          <a:blip r:embed="rId2"/>
          <a:stretch>
            <a:fillRect/>
          </a:stretch>
        </p:blipFill>
        <p:spPr>
          <a:xfrm>
            <a:off x="3590829" y="1887082"/>
            <a:ext cx="7600795" cy="3383188"/>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22565" y="1168715"/>
            <a:ext cx="10791305" cy="209524"/>
          </a:xfrm>
          <a:prstGeom prst="rect">
            <a:avLst/>
          </a:prstGeom>
        </p:spPr>
      </p:pic>
    </p:spTree>
    <p:extLst>
      <p:ext uri="{BB962C8B-B14F-4D97-AF65-F5344CB8AC3E}">
        <p14:creationId xmlns:p14="http://schemas.microsoft.com/office/powerpoint/2010/main" val="3199621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lstStyle/>
          <a:p>
            <a:r>
              <a:rPr lang="en-US" dirty="0" smtClean="0">
                <a:solidFill>
                  <a:srgbClr val="1875A7"/>
                </a:solidFill>
                <a:latin typeface="Times New Roman" panose="02020603050405020304" pitchFamily="18" charset="0"/>
                <a:cs typeface="Times New Roman" panose="02020603050405020304" pitchFamily="18" charset="0"/>
              </a:rPr>
              <a:t>Review the terms of the Loan and Pricing and click “Request Lock” to confirm the lock.</a:t>
            </a:r>
            <a:endParaRPr lang="en-US" dirty="0">
              <a:solidFill>
                <a:srgbClr val="1875A7"/>
              </a:solidFill>
              <a:latin typeface="Times New Roman" panose="02020603050405020304" pitchFamily="18" charset="0"/>
              <a:cs typeface="Times New Roman" panose="02020603050405020304" pitchFamily="18" charset="0"/>
            </a:endParaRPr>
          </a:p>
          <a:p>
            <a:pPr marL="0" indent="0">
              <a:buNone/>
            </a:pPr>
            <a:endParaRPr lang="en-US" dirty="0">
              <a:solidFill>
                <a:srgbClr val="1875A7"/>
              </a:solidFill>
            </a:endParaRPr>
          </a:p>
        </p:txBody>
      </p:sp>
      <p:pic>
        <p:nvPicPr>
          <p:cNvPr id="7" name="Picture 6"/>
          <p:cNvPicPr>
            <a:picLocks noChangeAspect="1"/>
          </p:cNvPicPr>
          <p:nvPr/>
        </p:nvPicPr>
        <p:blipFill>
          <a:blip r:embed="rId2"/>
          <a:stretch>
            <a:fillRect/>
          </a:stretch>
        </p:blipFill>
        <p:spPr>
          <a:xfrm>
            <a:off x="3591098" y="1789807"/>
            <a:ext cx="7667305" cy="4403948"/>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39189" y="1160405"/>
            <a:ext cx="10791305" cy="209524"/>
          </a:xfrm>
          <a:prstGeom prst="rect">
            <a:avLst/>
          </a:prstGeom>
        </p:spPr>
      </p:pic>
    </p:spTree>
    <p:extLst>
      <p:ext uri="{BB962C8B-B14F-4D97-AF65-F5344CB8AC3E}">
        <p14:creationId xmlns:p14="http://schemas.microsoft.com/office/powerpoint/2010/main" val="115101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normAutofit/>
          </a:bodyPr>
          <a:lstStyle/>
          <a:p>
            <a:pPr marL="0" indent="0">
              <a:buNone/>
            </a:pPr>
            <a:r>
              <a:rPr lang="en-US" dirty="0">
                <a:solidFill>
                  <a:srgbClr val="1875A7"/>
                </a:solidFill>
                <a:cs typeface="Times New Roman" panose="02020603050405020304" pitchFamily="18" charset="0"/>
              </a:rPr>
              <a:t>After you Request Lock, you will receive this pop </a:t>
            </a:r>
            <a:r>
              <a:rPr lang="en-US" dirty="0" smtClean="0">
                <a:solidFill>
                  <a:srgbClr val="1875A7"/>
                </a:solidFill>
                <a:cs typeface="Times New Roman" panose="02020603050405020304" pitchFamily="18" charset="0"/>
              </a:rPr>
              <a:t>up.</a:t>
            </a:r>
          </a:p>
          <a:p>
            <a:r>
              <a:rPr lang="en-US" dirty="0" smtClean="0">
                <a:solidFill>
                  <a:srgbClr val="1875A7"/>
                </a:solidFill>
                <a:cs typeface="Times New Roman" panose="02020603050405020304" pitchFamily="18" charset="0"/>
              </a:rPr>
              <a:t>Click </a:t>
            </a:r>
            <a:r>
              <a:rPr lang="en-US" dirty="0">
                <a:solidFill>
                  <a:srgbClr val="1875A7"/>
                </a:solidFill>
                <a:cs typeface="Times New Roman" panose="02020603050405020304" pitchFamily="18" charset="0"/>
              </a:rPr>
              <a:t>close at the top right hand corner</a:t>
            </a:r>
            <a:r>
              <a:rPr lang="en-US" dirty="0" smtClean="0">
                <a:solidFill>
                  <a:srgbClr val="1875A7"/>
                </a:solidFill>
              </a:rPr>
              <a:t>.</a:t>
            </a:r>
          </a:p>
          <a:p>
            <a:r>
              <a:rPr lang="en-US" dirty="0" smtClean="0">
                <a:solidFill>
                  <a:srgbClr val="1875A7"/>
                </a:solidFill>
              </a:rPr>
              <a:t>Exit the loan by Accessing the pipeline. </a:t>
            </a:r>
          </a:p>
          <a:p>
            <a:pPr marL="0" indent="0">
              <a:buNone/>
            </a:pPr>
            <a:endParaRPr lang="en-US" dirty="0">
              <a:solidFill>
                <a:srgbClr val="1875A7"/>
              </a:solidFill>
            </a:endParaRPr>
          </a:p>
        </p:txBody>
      </p:sp>
      <p:pic>
        <p:nvPicPr>
          <p:cNvPr id="6" name="Picture 5"/>
          <p:cNvPicPr>
            <a:picLocks noChangeAspect="1"/>
          </p:cNvPicPr>
          <p:nvPr/>
        </p:nvPicPr>
        <p:blipFill>
          <a:blip r:embed="rId2"/>
          <a:stretch>
            <a:fillRect/>
          </a:stretch>
        </p:blipFill>
        <p:spPr>
          <a:xfrm>
            <a:off x="3520903" y="1789807"/>
            <a:ext cx="7871164" cy="4428529"/>
          </a:xfrm>
          <a:prstGeom prst="rect">
            <a:avLst/>
          </a:prstGeom>
          <a:ln w="28575">
            <a:solidFill>
              <a:schemeClr val="tx1"/>
            </a:solidFill>
          </a:ln>
        </p:spPr>
      </p:pic>
      <p:pic>
        <p:nvPicPr>
          <p:cNvPr id="7" name="Picture 6"/>
          <p:cNvPicPr>
            <a:picLocks noChangeAspect="1"/>
          </p:cNvPicPr>
          <p:nvPr/>
        </p:nvPicPr>
        <p:blipFill>
          <a:blip r:embed="rId3"/>
          <a:stretch>
            <a:fillRect/>
          </a:stretch>
        </p:blipFill>
        <p:spPr>
          <a:xfrm>
            <a:off x="414250" y="1168713"/>
            <a:ext cx="10791305" cy="209524"/>
          </a:xfrm>
          <a:prstGeom prst="rect">
            <a:avLst/>
          </a:prstGeom>
        </p:spPr>
      </p:pic>
    </p:spTree>
    <p:extLst>
      <p:ext uri="{BB962C8B-B14F-4D97-AF65-F5344CB8AC3E}">
        <p14:creationId xmlns:p14="http://schemas.microsoft.com/office/powerpoint/2010/main" val="203149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Pricing and Locking a Loan (Cont.)</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4808221" cy="4351338"/>
          </a:xfrm>
        </p:spPr>
        <p:txBody>
          <a:bodyPr>
            <a:normAutofit fontScale="85000" lnSpcReduction="20000"/>
          </a:bodyPr>
          <a:lstStyle/>
          <a:p>
            <a:pPr marL="0" indent="0">
              <a:buNone/>
            </a:pPr>
            <a:r>
              <a:rPr lang="en-US" dirty="0" smtClean="0">
                <a:solidFill>
                  <a:srgbClr val="1875A7"/>
                </a:solidFill>
                <a:latin typeface="Times New Roman" panose="02020603050405020304" pitchFamily="18" charset="0"/>
                <a:cs typeface="Times New Roman" panose="02020603050405020304" pitchFamily="18" charset="0"/>
              </a:rPr>
              <a:t>Stay in the Pipeline View and click F5 to refresh the view and see the lock icon </a:t>
            </a:r>
            <a:r>
              <a:rPr lang="en-US" dirty="0" smtClean="0">
                <a:solidFill>
                  <a:srgbClr val="002060"/>
                </a:solidFill>
                <a:latin typeface="Times New Roman" panose="02020603050405020304" pitchFamily="18" charset="0"/>
                <a:cs typeface="Times New Roman" panose="02020603050405020304" pitchFamily="18" charset="0"/>
              </a:rPr>
              <a:t>turn blue</a:t>
            </a:r>
            <a:r>
              <a:rPr lang="en-US" dirty="0" smtClean="0">
                <a:solidFill>
                  <a:srgbClr val="1875A7"/>
                </a:solidFill>
                <a:latin typeface="Times New Roman" panose="02020603050405020304" pitchFamily="18" charset="0"/>
                <a:cs typeface="Times New Roman" panose="02020603050405020304" pitchFamily="18" charset="0"/>
              </a:rPr>
              <a:t>: </a:t>
            </a:r>
          </a:p>
          <a:p>
            <a:r>
              <a:rPr lang="en-US" dirty="0" smtClean="0">
                <a:solidFill>
                  <a:srgbClr val="1875A7"/>
                </a:solidFill>
                <a:latin typeface="Times New Roman" panose="02020603050405020304" pitchFamily="18" charset="0"/>
                <a:cs typeface="Times New Roman" panose="02020603050405020304" pitchFamily="18" charset="0"/>
              </a:rPr>
              <a:t>This means the lock is confirmed.</a:t>
            </a:r>
          </a:p>
          <a:p>
            <a:r>
              <a:rPr lang="en-US" dirty="0" smtClean="0">
                <a:solidFill>
                  <a:srgbClr val="1875A7"/>
                </a:solidFill>
                <a:latin typeface="Times New Roman" panose="02020603050405020304" pitchFamily="18" charset="0"/>
                <a:cs typeface="Times New Roman" panose="02020603050405020304" pitchFamily="18" charset="0"/>
              </a:rPr>
              <a:t>Once confirmed, you can re-enter the loan. </a:t>
            </a:r>
          </a:p>
          <a:p>
            <a:pPr marL="0" indent="0">
              <a:buNone/>
            </a:pPr>
            <a:endParaRPr lang="en-US" dirty="0">
              <a:solidFill>
                <a:srgbClr val="1875A7"/>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002060"/>
                </a:solidFill>
                <a:latin typeface="Times New Roman" panose="02020603050405020304" pitchFamily="18" charset="0"/>
                <a:cs typeface="Times New Roman" panose="02020603050405020304" pitchFamily="18" charset="0"/>
              </a:rPr>
              <a:t>NOTE</a:t>
            </a:r>
            <a:r>
              <a:rPr lang="en-US" dirty="0" smtClean="0">
                <a:solidFill>
                  <a:srgbClr val="1875A7"/>
                </a:solidFill>
                <a:latin typeface="Times New Roman" panose="02020603050405020304" pitchFamily="18" charset="0"/>
                <a:cs typeface="Times New Roman" panose="02020603050405020304" pitchFamily="18" charset="0"/>
              </a:rPr>
              <a:t>: If you re-enter the loan before confirmation (or fail to exit), the lock will not update the loan since you must allow access for the Product and Pricing User to update and lock your loan.</a:t>
            </a:r>
            <a:endParaRPr lang="en-US" dirty="0">
              <a:solidFill>
                <a:srgbClr val="1875A7"/>
              </a:solidFill>
            </a:endParaRPr>
          </a:p>
        </p:txBody>
      </p:sp>
      <p:pic>
        <p:nvPicPr>
          <p:cNvPr id="3" name="Picture 2"/>
          <p:cNvPicPr>
            <a:picLocks noChangeAspect="1"/>
          </p:cNvPicPr>
          <p:nvPr/>
        </p:nvPicPr>
        <p:blipFill>
          <a:blip r:embed="rId2"/>
          <a:stretch>
            <a:fillRect/>
          </a:stretch>
        </p:blipFill>
        <p:spPr>
          <a:xfrm>
            <a:off x="5286895" y="2540452"/>
            <a:ext cx="6430695" cy="1996176"/>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14252" y="1185340"/>
            <a:ext cx="10791305" cy="209524"/>
          </a:xfrm>
          <a:prstGeom prst="rect">
            <a:avLst/>
          </a:prstGeom>
        </p:spPr>
      </p:pic>
    </p:spTree>
    <p:extLst>
      <p:ext uri="{BB962C8B-B14F-4D97-AF65-F5344CB8AC3E}">
        <p14:creationId xmlns:p14="http://schemas.microsoft.com/office/powerpoint/2010/main" val="83548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25585" cy="6932815"/>
          </a:xfrm>
        </p:spPr>
      </p:pic>
      <p:sp>
        <p:nvSpPr>
          <p:cNvPr id="5" name="Title 1"/>
          <p:cNvSpPr>
            <a:spLocks noGrp="1"/>
          </p:cNvSpPr>
          <p:nvPr>
            <p:ph type="title"/>
          </p:nvPr>
        </p:nvSpPr>
        <p:spPr>
          <a:xfrm>
            <a:off x="1336964" y="2535382"/>
            <a:ext cx="9120447" cy="1072342"/>
          </a:xfrm>
        </p:spPr>
        <p:txBody>
          <a:bodyPr>
            <a:normAutofit fontScale="90000"/>
          </a:bodyPr>
          <a:lstStyle/>
          <a:p>
            <a:pPr algn="ctr"/>
            <a:r>
              <a:rPr lang="en-US" b="1" dirty="0" smtClean="0">
                <a:solidFill>
                  <a:schemeClr val="bg1"/>
                </a:solidFill>
              </a:rPr>
              <a:t>Submit to Towne for Delegated Correspondent Review</a:t>
            </a:r>
            <a:endParaRPr lang="en-US" b="1" dirty="0">
              <a:solidFill>
                <a:schemeClr val="bg1"/>
              </a:solidFill>
            </a:endParaRPr>
          </a:p>
        </p:txBody>
      </p:sp>
      <p:sp>
        <p:nvSpPr>
          <p:cNvPr id="6" name="Title 1"/>
          <p:cNvSpPr txBox="1">
            <a:spLocks/>
          </p:cNvSpPr>
          <p:nvPr/>
        </p:nvSpPr>
        <p:spPr>
          <a:xfrm>
            <a:off x="838200" y="3462251"/>
            <a:ext cx="10515600" cy="671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rPr>
              <a:t>Couple more steps and you can Submit!</a:t>
            </a:r>
            <a:endParaRPr lang="en-US" sz="2400" dirty="0">
              <a:solidFill>
                <a:schemeClr val="bg1"/>
              </a:solidFill>
            </a:endParaRPr>
          </a:p>
        </p:txBody>
      </p:sp>
    </p:spTree>
    <p:extLst>
      <p:ext uri="{BB962C8B-B14F-4D97-AF65-F5344CB8AC3E}">
        <p14:creationId xmlns:p14="http://schemas.microsoft.com/office/powerpoint/2010/main" val="252123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Document Delivery/Uploads</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normAutofit fontScale="70000" lnSpcReduction="20000"/>
          </a:bodyPr>
          <a:lstStyle/>
          <a:p>
            <a:pPr marL="0" indent="0">
              <a:buNone/>
            </a:pPr>
            <a:r>
              <a:rPr lang="en-US" dirty="0" smtClean="0">
                <a:solidFill>
                  <a:srgbClr val="1875A7"/>
                </a:solidFill>
                <a:cs typeface="Times New Roman" panose="02020603050405020304" pitchFamily="18" charset="0"/>
              </a:rPr>
              <a:t>Upload the necessary documents needed to Submit for Review:</a:t>
            </a:r>
          </a:p>
          <a:p>
            <a:r>
              <a:rPr lang="en-US" dirty="0" smtClean="0">
                <a:solidFill>
                  <a:srgbClr val="1875A7"/>
                </a:solidFill>
                <a:cs typeface="Times New Roman" panose="02020603050405020304" pitchFamily="18" charset="0"/>
              </a:rPr>
              <a:t>Access the Documents Tab </a:t>
            </a:r>
          </a:p>
          <a:p>
            <a:r>
              <a:rPr lang="en-US" dirty="0" smtClean="0">
                <a:solidFill>
                  <a:srgbClr val="1875A7"/>
                </a:solidFill>
                <a:cs typeface="Times New Roman" panose="02020603050405020304" pitchFamily="18" charset="0"/>
              </a:rPr>
              <a:t>Upload the desired documents (based on title) to the following placeholders by “Browse and Attach” or “dragging and dropping”:</a:t>
            </a:r>
            <a:endParaRPr lang="en-US" dirty="0">
              <a:solidFill>
                <a:srgbClr val="1875A7"/>
              </a:solidFill>
              <a:cs typeface="Times New Roman" panose="02020603050405020304" pitchFamily="18" charset="0"/>
            </a:endParaRPr>
          </a:p>
          <a:p>
            <a:pPr lvl="1"/>
            <a:r>
              <a:rPr lang="en-US" dirty="0" smtClean="0">
                <a:solidFill>
                  <a:srgbClr val="1875A7"/>
                </a:solidFill>
                <a:cs typeface="Times New Roman" panose="02020603050405020304" pitchFamily="18" charset="0"/>
              </a:rPr>
              <a:t>Corr</a:t>
            </a:r>
            <a:r>
              <a:rPr lang="en-US" dirty="0">
                <a:solidFill>
                  <a:srgbClr val="1875A7"/>
                </a:solidFill>
                <a:cs typeface="Times New Roman" panose="02020603050405020304" pitchFamily="18" charset="0"/>
              </a:rPr>
              <a:t>: Appraisal</a:t>
            </a:r>
          </a:p>
          <a:p>
            <a:pPr lvl="1"/>
            <a:r>
              <a:rPr lang="en-US" dirty="0" err="1">
                <a:solidFill>
                  <a:srgbClr val="1875A7"/>
                </a:solidFill>
                <a:cs typeface="Times New Roman" panose="02020603050405020304" pitchFamily="18" charset="0"/>
              </a:rPr>
              <a:t>Corr</a:t>
            </a:r>
            <a:r>
              <a:rPr lang="en-US" dirty="0">
                <a:solidFill>
                  <a:srgbClr val="1875A7"/>
                </a:solidFill>
                <a:cs typeface="Times New Roman" panose="02020603050405020304" pitchFamily="18" charset="0"/>
              </a:rPr>
              <a:t>: Closing Package</a:t>
            </a:r>
          </a:p>
          <a:p>
            <a:pPr lvl="1"/>
            <a:r>
              <a:rPr lang="en-US" dirty="0">
                <a:solidFill>
                  <a:srgbClr val="1875A7"/>
                </a:solidFill>
                <a:cs typeface="Times New Roman" panose="02020603050405020304" pitchFamily="18" charset="0"/>
              </a:rPr>
              <a:t>Corr: Credit </a:t>
            </a:r>
            <a:r>
              <a:rPr lang="en-US" dirty="0" smtClean="0">
                <a:solidFill>
                  <a:srgbClr val="1875A7"/>
                </a:solidFill>
                <a:cs typeface="Times New Roman" panose="02020603050405020304" pitchFamily="18" charset="0"/>
              </a:rPr>
              <a:t>Package</a:t>
            </a:r>
          </a:p>
          <a:p>
            <a:pPr lvl="1"/>
            <a:endParaRPr lang="en-US" dirty="0">
              <a:solidFill>
                <a:srgbClr val="1875A7"/>
              </a:solidFill>
              <a:latin typeface="Times New Roman" panose="02020603050405020304" pitchFamily="18" charset="0"/>
              <a:cs typeface="Times New Roman" panose="02020603050405020304" pitchFamily="18" charset="0"/>
            </a:endParaRPr>
          </a:p>
          <a:p>
            <a:pPr marL="0" indent="0">
              <a:buNone/>
            </a:pPr>
            <a:endParaRPr lang="en-US" dirty="0">
              <a:solidFill>
                <a:srgbClr val="1875A7"/>
              </a:solidFill>
            </a:endParaRPr>
          </a:p>
        </p:txBody>
      </p:sp>
      <p:pic>
        <p:nvPicPr>
          <p:cNvPr id="7" name="Picture 6"/>
          <p:cNvPicPr>
            <a:picLocks noChangeAspect="1"/>
          </p:cNvPicPr>
          <p:nvPr/>
        </p:nvPicPr>
        <p:blipFill>
          <a:blip r:embed="rId2"/>
          <a:stretch>
            <a:fillRect/>
          </a:stretch>
        </p:blipFill>
        <p:spPr>
          <a:xfrm>
            <a:off x="3347950" y="2360756"/>
            <a:ext cx="8506046" cy="2745195"/>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47501" y="1168717"/>
            <a:ext cx="10791305" cy="209524"/>
          </a:xfrm>
          <a:prstGeom prst="rect">
            <a:avLst/>
          </a:prstGeom>
        </p:spPr>
      </p:pic>
    </p:spTree>
    <p:extLst>
      <p:ext uri="{BB962C8B-B14F-4D97-AF65-F5344CB8AC3E}">
        <p14:creationId xmlns:p14="http://schemas.microsoft.com/office/powerpoint/2010/main" val="37588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Submit for </a:t>
            </a:r>
            <a:r>
              <a:rPr lang="en-US" dirty="0" smtClean="0">
                <a:solidFill>
                  <a:srgbClr val="002060"/>
                </a:solidFill>
                <a:latin typeface="+mn-lt"/>
              </a:rPr>
              <a:t>Initial Review</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normAutofit/>
          </a:bodyPr>
          <a:lstStyle/>
          <a:p>
            <a:r>
              <a:rPr lang="en-US" sz="2400" dirty="0">
                <a:solidFill>
                  <a:srgbClr val="1875A7"/>
                </a:solidFill>
              </a:rPr>
              <a:t>Click </a:t>
            </a:r>
            <a:r>
              <a:rPr lang="en-US" sz="2400" dirty="0" smtClean="0">
                <a:solidFill>
                  <a:srgbClr val="1875A7"/>
                </a:solidFill>
              </a:rPr>
              <a:t>“Submit </a:t>
            </a:r>
            <a:r>
              <a:rPr lang="en-US" sz="2400" dirty="0">
                <a:solidFill>
                  <a:srgbClr val="1875A7"/>
                </a:solidFill>
              </a:rPr>
              <a:t>for </a:t>
            </a:r>
            <a:r>
              <a:rPr lang="en-US" sz="2400" dirty="0" smtClean="0">
                <a:solidFill>
                  <a:srgbClr val="1875A7"/>
                </a:solidFill>
              </a:rPr>
              <a:t>Review”</a:t>
            </a:r>
          </a:p>
          <a:p>
            <a:endParaRPr lang="en-US" sz="2400" dirty="0">
              <a:solidFill>
                <a:srgbClr val="1875A7"/>
              </a:solidFill>
            </a:endParaRPr>
          </a:p>
          <a:p>
            <a:r>
              <a:rPr lang="en-US" sz="2400" dirty="0" smtClean="0">
                <a:solidFill>
                  <a:srgbClr val="1875A7"/>
                </a:solidFill>
              </a:rPr>
              <a:t>That’s It. Your Done with the Submission Process.</a:t>
            </a:r>
          </a:p>
          <a:p>
            <a:pPr marL="0" indent="0">
              <a:buNone/>
            </a:pPr>
            <a:endParaRPr lang="en-US" sz="2400" dirty="0">
              <a:solidFill>
                <a:srgbClr val="1875A7"/>
              </a:solidFill>
            </a:endParaRPr>
          </a:p>
          <a:p>
            <a:pPr marL="45720" indent="0">
              <a:buNone/>
            </a:pPr>
            <a:endParaRPr lang="en-US" dirty="0">
              <a:solidFill>
                <a:srgbClr val="FF0000"/>
              </a:solidFill>
            </a:endParaRPr>
          </a:p>
          <a:p>
            <a:pPr marL="0" indent="0">
              <a:buNone/>
            </a:pPr>
            <a:endParaRPr lang="en-US" dirty="0">
              <a:solidFill>
                <a:srgbClr val="1875A7"/>
              </a:solidFill>
            </a:endParaRPr>
          </a:p>
        </p:txBody>
      </p:sp>
      <p:pic>
        <p:nvPicPr>
          <p:cNvPr id="6" name="Picture 5"/>
          <p:cNvPicPr>
            <a:picLocks noChangeAspect="1"/>
          </p:cNvPicPr>
          <p:nvPr/>
        </p:nvPicPr>
        <p:blipFill>
          <a:blip r:embed="rId2"/>
          <a:stretch>
            <a:fillRect/>
          </a:stretch>
        </p:blipFill>
        <p:spPr>
          <a:xfrm>
            <a:off x="3347950" y="2042891"/>
            <a:ext cx="8250396" cy="338092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389312" y="1168714"/>
            <a:ext cx="10791305" cy="209524"/>
          </a:xfrm>
          <a:prstGeom prst="rect">
            <a:avLst/>
          </a:prstGeom>
        </p:spPr>
      </p:pic>
    </p:spTree>
    <p:extLst>
      <p:ext uri="{BB962C8B-B14F-4D97-AF65-F5344CB8AC3E}">
        <p14:creationId xmlns:p14="http://schemas.microsoft.com/office/powerpoint/2010/main" val="183713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TPO Connect </a:t>
            </a:r>
            <a:r>
              <a:rPr lang="en-US" dirty="0" smtClean="0">
                <a:solidFill>
                  <a:srgbClr val="002060"/>
                </a:solidFill>
                <a:latin typeface="+mn-lt"/>
              </a:rPr>
              <a:t>Overview</a:t>
            </a:r>
            <a:endParaRPr lang="en-US" b="1" dirty="0">
              <a:solidFill>
                <a:srgbClr val="002060"/>
              </a:solidFill>
              <a:latin typeface="+mn-lt"/>
            </a:endParaRPr>
          </a:p>
        </p:txBody>
      </p:sp>
      <p:sp>
        <p:nvSpPr>
          <p:cNvPr id="15" name="Content Placeholder 14"/>
          <p:cNvSpPr>
            <a:spLocks noGrp="1"/>
          </p:cNvSpPr>
          <p:nvPr>
            <p:ph sz="half" idx="1"/>
          </p:nvPr>
        </p:nvSpPr>
        <p:spPr>
          <a:xfrm>
            <a:off x="478673" y="1557685"/>
            <a:ext cx="7144097" cy="4351338"/>
          </a:xfrm>
        </p:spPr>
        <p:txBody>
          <a:bodyPr>
            <a:normAutofit/>
          </a:bodyPr>
          <a:lstStyle/>
          <a:p>
            <a:r>
              <a:rPr lang="en-US" dirty="0">
                <a:solidFill>
                  <a:srgbClr val="002060"/>
                </a:solidFill>
              </a:rPr>
              <a:t>Logging in</a:t>
            </a:r>
          </a:p>
          <a:p>
            <a:r>
              <a:rPr lang="en-US" dirty="0">
                <a:solidFill>
                  <a:srgbClr val="002060"/>
                </a:solidFill>
              </a:rPr>
              <a:t>Home Page</a:t>
            </a:r>
          </a:p>
          <a:p>
            <a:r>
              <a:rPr lang="en-US" dirty="0">
                <a:solidFill>
                  <a:srgbClr val="002060"/>
                </a:solidFill>
              </a:rPr>
              <a:t>Registering a New Loan</a:t>
            </a:r>
          </a:p>
          <a:p>
            <a:r>
              <a:rPr lang="en-US" dirty="0">
                <a:solidFill>
                  <a:srgbClr val="002060"/>
                </a:solidFill>
              </a:rPr>
              <a:t>Pricing and Locking a Loan</a:t>
            </a:r>
          </a:p>
          <a:p>
            <a:r>
              <a:rPr lang="en-US" dirty="0" smtClean="0">
                <a:solidFill>
                  <a:srgbClr val="002060"/>
                </a:solidFill>
              </a:rPr>
              <a:t>Submitting </a:t>
            </a:r>
            <a:r>
              <a:rPr lang="en-US" dirty="0" smtClean="0">
                <a:solidFill>
                  <a:srgbClr val="002060"/>
                </a:solidFill>
              </a:rPr>
              <a:t>the loan</a:t>
            </a:r>
            <a:endParaRPr lang="en-US" dirty="0">
              <a:solidFill>
                <a:srgbClr val="002060"/>
              </a:solidFill>
            </a:endParaRPr>
          </a:p>
          <a:p>
            <a:r>
              <a:rPr lang="en-US" dirty="0">
                <a:solidFill>
                  <a:srgbClr val="002060"/>
                </a:solidFill>
              </a:rPr>
              <a:t>Uploading </a:t>
            </a:r>
            <a:r>
              <a:rPr lang="en-US" dirty="0" smtClean="0">
                <a:solidFill>
                  <a:srgbClr val="002060"/>
                </a:solidFill>
              </a:rPr>
              <a:t>Purchase Conditions</a:t>
            </a:r>
            <a:endParaRPr lang="en-US" dirty="0">
              <a:solidFill>
                <a:srgbClr val="002060"/>
              </a:solidFill>
            </a:endParaRPr>
          </a:p>
          <a:p>
            <a:r>
              <a:rPr lang="en-US" dirty="0">
                <a:solidFill>
                  <a:srgbClr val="002060"/>
                </a:solidFill>
              </a:rPr>
              <a:t>Purchase </a:t>
            </a:r>
            <a:r>
              <a:rPr lang="en-US" dirty="0" smtClean="0">
                <a:solidFill>
                  <a:srgbClr val="002060"/>
                </a:solidFill>
              </a:rPr>
              <a:t>Advices</a:t>
            </a:r>
          </a:p>
          <a:p>
            <a:r>
              <a:rPr lang="en-US" dirty="0">
                <a:solidFill>
                  <a:srgbClr val="002060"/>
                </a:solidFill>
              </a:rPr>
              <a:t>Pipeline – Loan </a:t>
            </a:r>
            <a:r>
              <a:rPr lang="en-US" dirty="0" smtClean="0">
                <a:solidFill>
                  <a:srgbClr val="002060"/>
                </a:solidFill>
              </a:rPr>
              <a:t>Summary – Key Dates</a:t>
            </a:r>
            <a:endParaRPr lang="en-US" dirty="0">
              <a:solidFill>
                <a:srgbClr val="002060"/>
              </a:solidFill>
            </a:endParaRPr>
          </a:p>
          <a:p>
            <a:pPr marL="0" indent="0">
              <a:buNone/>
            </a:pPr>
            <a:endParaRPr lang="en-US" dirty="0">
              <a:solidFill>
                <a:srgbClr val="002060"/>
              </a:solidFill>
            </a:endParaRPr>
          </a:p>
          <a:p>
            <a:pPr marL="0" indent="0">
              <a:buNone/>
            </a:pPr>
            <a:endParaRPr lang="en-US" dirty="0"/>
          </a:p>
        </p:txBody>
      </p:sp>
      <p:pic>
        <p:nvPicPr>
          <p:cNvPr id="5" name="Picture 4"/>
          <p:cNvPicPr>
            <a:picLocks noChangeAspect="1"/>
          </p:cNvPicPr>
          <p:nvPr/>
        </p:nvPicPr>
        <p:blipFill>
          <a:blip r:embed="rId2"/>
          <a:stretch>
            <a:fillRect/>
          </a:stretch>
        </p:blipFill>
        <p:spPr>
          <a:xfrm>
            <a:off x="397625" y="1152091"/>
            <a:ext cx="10791305" cy="209524"/>
          </a:xfrm>
          <a:prstGeom prst="rect">
            <a:avLst/>
          </a:prstGeom>
        </p:spPr>
      </p:pic>
    </p:spTree>
    <p:extLst>
      <p:ext uri="{BB962C8B-B14F-4D97-AF65-F5344CB8AC3E}">
        <p14:creationId xmlns:p14="http://schemas.microsoft.com/office/powerpoint/2010/main" val="3497528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3"/>
            <a:ext cx="10515600" cy="929166"/>
          </a:xfrm>
        </p:spPr>
        <p:txBody>
          <a:bodyPr>
            <a:normAutofit/>
          </a:bodyPr>
          <a:lstStyle/>
          <a:p>
            <a:r>
              <a:rPr lang="en-US" dirty="0" smtClean="0">
                <a:solidFill>
                  <a:srgbClr val="002060"/>
                </a:solidFill>
                <a:latin typeface="+mn-lt"/>
              </a:rPr>
              <a:t>Reviewing Purchase Suspense Conditions</a:t>
            </a:r>
            <a:endParaRPr lang="en-US" b="1" dirty="0">
              <a:solidFill>
                <a:srgbClr val="002060"/>
              </a:solidFill>
              <a:latin typeface="+mn-lt"/>
            </a:endParaRPr>
          </a:p>
        </p:txBody>
      </p:sp>
      <p:sp>
        <p:nvSpPr>
          <p:cNvPr id="15" name="Content Placeholder 14"/>
          <p:cNvSpPr>
            <a:spLocks noGrp="1"/>
          </p:cNvSpPr>
          <p:nvPr>
            <p:ph sz="half" idx="1"/>
          </p:nvPr>
        </p:nvSpPr>
        <p:spPr>
          <a:xfrm>
            <a:off x="478674" y="1557684"/>
            <a:ext cx="3253741" cy="4523075"/>
          </a:xfrm>
        </p:spPr>
        <p:txBody>
          <a:bodyPr>
            <a:normAutofit/>
          </a:bodyPr>
          <a:lstStyle/>
          <a:p>
            <a:pPr marL="0" indent="0">
              <a:buNone/>
            </a:pPr>
            <a:r>
              <a:rPr lang="en-US" dirty="0" smtClean="0">
                <a:solidFill>
                  <a:srgbClr val="1875A7"/>
                </a:solidFill>
              </a:rPr>
              <a:t>Review your Purchase Suspense by:</a:t>
            </a:r>
          </a:p>
          <a:p>
            <a:r>
              <a:rPr lang="en-US" dirty="0" smtClean="0">
                <a:solidFill>
                  <a:srgbClr val="1875A7"/>
                </a:solidFill>
              </a:rPr>
              <a:t>Access the Documents Tab:</a:t>
            </a:r>
          </a:p>
          <a:p>
            <a:r>
              <a:rPr lang="en-US" dirty="0" smtClean="0">
                <a:solidFill>
                  <a:srgbClr val="1875A7"/>
                </a:solidFill>
              </a:rPr>
              <a:t>Review the Corr: Approval for Prior to Purchase (PTP) conditions.</a:t>
            </a:r>
            <a:r>
              <a:rPr lang="en-US" dirty="0">
                <a:solidFill>
                  <a:srgbClr val="1875A7"/>
                </a:solidFill>
              </a:rPr>
              <a:t>	</a:t>
            </a:r>
            <a:endParaRPr lang="en-US" dirty="0" smtClean="0">
              <a:solidFill>
                <a:srgbClr val="1875A7"/>
              </a:solidFill>
            </a:endParaRPr>
          </a:p>
        </p:txBody>
      </p:sp>
      <p:pic>
        <p:nvPicPr>
          <p:cNvPr id="3" name="Picture 2"/>
          <p:cNvPicPr>
            <a:picLocks noChangeAspect="1"/>
          </p:cNvPicPr>
          <p:nvPr/>
        </p:nvPicPr>
        <p:blipFill>
          <a:blip r:embed="rId2"/>
          <a:stretch>
            <a:fillRect/>
          </a:stretch>
        </p:blipFill>
        <p:spPr>
          <a:xfrm>
            <a:off x="3834123" y="1557684"/>
            <a:ext cx="7617497" cy="3365871"/>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22562" y="969211"/>
            <a:ext cx="10791305" cy="209524"/>
          </a:xfrm>
          <a:prstGeom prst="rect">
            <a:avLst/>
          </a:prstGeom>
        </p:spPr>
      </p:pic>
    </p:spTree>
    <p:extLst>
      <p:ext uri="{BB962C8B-B14F-4D97-AF65-F5344CB8AC3E}">
        <p14:creationId xmlns:p14="http://schemas.microsoft.com/office/powerpoint/2010/main" val="3576846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3"/>
            <a:ext cx="10515600" cy="929166"/>
          </a:xfrm>
        </p:spPr>
        <p:txBody>
          <a:bodyPr>
            <a:normAutofit/>
          </a:bodyPr>
          <a:lstStyle/>
          <a:p>
            <a:r>
              <a:rPr lang="en-US" dirty="0" smtClean="0">
                <a:solidFill>
                  <a:srgbClr val="002060"/>
                </a:solidFill>
                <a:latin typeface="+mn-lt"/>
              </a:rPr>
              <a:t>Submitting Purchase Suspense Conditions</a:t>
            </a:r>
            <a:endParaRPr lang="en-US" b="1" dirty="0">
              <a:solidFill>
                <a:srgbClr val="002060"/>
              </a:solidFill>
              <a:latin typeface="+mn-lt"/>
            </a:endParaRPr>
          </a:p>
        </p:txBody>
      </p:sp>
      <p:sp>
        <p:nvSpPr>
          <p:cNvPr id="15" name="Content Placeholder 14"/>
          <p:cNvSpPr>
            <a:spLocks noGrp="1"/>
          </p:cNvSpPr>
          <p:nvPr>
            <p:ph sz="half" idx="1"/>
          </p:nvPr>
        </p:nvSpPr>
        <p:spPr>
          <a:xfrm>
            <a:off x="478674" y="1557684"/>
            <a:ext cx="3591710" cy="4523075"/>
          </a:xfrm>
        </p:spPr>
        <p:txBody>
          <a:bodyPr>
            <a:normAutofit fontScale="77500" lnSpcReduction="20000"/>
          </a:bodyPr>
          <a:lstStyle/>
          <a:p>
            <a:pPr marL="0" indent="0">
              <a:buNone/>
            </a:pPr>
            <a:r>
              <a:rPr lang="en-US" dirty="0" smtClean="0">
                <a:solidFill>
                  <a:srgbClr val="1875A7"/>
                </a:solidFill>
              </a:rPr>
              <a:t>To Submit Purchase Suspense Conditions:</a:t>
            </a:r>
          </a:p>
          <a:p>
            <a:r>
              <a:rPr lang="en-US" dirty="0" smtClean="0">
                <a:solidFill>
                  <a:srgbClr val="1875A7"/>
                </a:solidFill>
              </a:rPr>
              <a:t>Access the Documents Tab:</a:t>
            </a:r>
          </a:p>
          <a:p>
            <a:pPr lvl="1"/>
            <a:r>
              <a:rPr lang="en-US" dirty="0" smtClean="0">
                <a:solidFill>
                  <a:srgbClr val="1875A7"/>
                </a:solidFill>
              </a:rPr>
              <a:t>Upload conditions to the placeholder: </a:t>
            </a:r>
            <a:r>
              <a:rPr lang="en-US" dirty="0" smtClean="0">
                <a:solidFill>
                  <a:srgbClr val="002060"/>
                </a:solidFill>
              </a:rPr>
              <a:t>“Corr: Purchase Conditions Submission”</a:t>
            </a:r>
          </a:p>
          <a:p>
            <a:r>
              <a:rPr lang="en-US" dirty="0" smtClean="0">
                <a:solidFill>
                  <a:srgbClr val="1875A7"/>
                </a:solidFill>
              </a:rPr>
              <a:t>Next Access the Purchase Conditions Tab:</a:t>
            </a:r>
          </a:p>
          <a:p>
            <a:pPr lvl="1"/>
            <a:r>
              <a:rPr lang="en-US" dirty="0" smtClean="0">
                <a:solidFill>
                  <a:srgbClr val="1875A7"/>
                </a:solidFill>
              </a:rPr>
              <a:t>Click “Notify Lender”</a:t>
            </a:r>
          </a:p>
          <a:p>
            <a:pPr marL="0" indent="0">
              <a:buNone/>
            </a:pPr>
            <a:endParaRPr lang="en-US" dirty="0" smtClean="0">
              <a:solidFill>
                <a:srgbClr val="1875A7"/>
              </a:solidFill>
            </a:endParaRPr>
          </a:p>
          <a:p>
            <a:pPr marL="0" indent="0">
              <a:buNone/>
            </a:pPr>
            <a:r>
              <a:rPr lang="en-US" dirty="0" smtClean="0">
                <a:solidFill>
                  <a:srgbClr val="002060"/>
                </a:solidFill>
              </a:rPr>
              <a:t>NOTE: </a:t>
            </a:r>
            <a:r>
              <a:rPr lang="en-US" dirty="0" smtClean="0">
                <a:solidFill>
                  <a:srgbClr val="1875A7"/>
                </a:solidFill>
              </a:rPr>
              <a:t>The Purchase </a:t>
            </a:r>
            <a:r>
              <a:rPr lang="en-US" dirty="0">
                <a:solidFill>
                  <a:srgbClr val="1875A7"/>
                </a:solidFill>
              </a:rPr>
              <a:t>Suspense </a:t>
            </a:r>
            <a:r>
              <a:rPr lang="en-US" dirty="0" smtClean="0">
                <a:solidFill>
                  <a:srgbClr val="1875A7"/>
                </a:solidFill>
              </a:rPr>
              <a:t>Tab will display the conditions, but the </a:t>
            </a:r>
            <a:r>
              <a:rPr lang="en-US" dirty="0" smtClean="0">
                <a:solidFill>
                  <a:srgbClr val="002060"/>
                </a:solidFill>
              </a:rPr>
              <a:t>only action taken on this screen is “Notify Lender”.</a:t>
            </a:r>
            <a:endParaRPr lang="en-US" dirty="0">
              <a:solidFill>
                <a:srgbClr val="002060"/>
              </a:solidFill>
            </a:endParaRPr>
          </a:p>
        </p:txBody>
      </p:sp>
      <p:pic>
        <p:nvPicPr>
          <p:cNvPr id="1028" name="Picture 4" descr="C:\Users\jdrouin\AppData\Local\Temp\SNAGHTML138ab1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906" y="1649643"/>
            <a:ext cx="6292542" cy="237371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070384" y="4418303"/>
            <a:ext cx="7945652" cy="1766366"/>
          </a:xfrm>
          <a:prstGeom prst="rect">
            <a:avLst/>
          </a:prstGeom>
          <a:ln w="28575">
            <a:solidFill>
              <a:schemeClr val="tx1"/>
            </a:solidFill>
          </a:ln>
        </p:spPr>
      </p:pic>
      <p:pic>
        <p:nvPicPr>
          <p:cNvPr id="6" name="Picture 5"/>
          <p:cNvPicPr>
            <a:picLocks noChangeAspect="1"/>
          </p:cNvPicPr>
          <p:nvPr/>
        </p:nvPicPr>
        <p:blipFill>
          <a:blip r:embed="rId4"/>
          <a:stretch>
            <a:fillRect/>
          </a:stretch>
        </p:blipFill>
        <p:spPr>
          <a:xfrm>
            <a:off x="389313" y="990908"/>
            <a:ext cx="10791305" cy="209524"/>
          </a:xfrm>
          <a:prstGeom prst="rect">
            <a:avLst/>
          </a:prstGeom>
        </p:spPr>
      </p:pic>
    </p:spTree>
    <p:extLst>
      <p:ext uri="{BB962C8B-B14F-4D97-AF65-F5344CB8AC3E}">
        <p14:creationId xmlns:p14="http://schemas.microsoft.com/office/powerpoint/2010/main" val="404465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Pipeline </a:t>
            </a:r>
            <a:r>
              <a:rPr lang="en-US" dirty="0" smtClean="0">
                <a:solidFill>
                  <a:srgbClr val="002060"/>
                </a:solidFill>
                <a:latin typeface="+mn-lt"/>
              </a:rPr>
              <a:t>View</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3062548" cy="4701799"/>
          </a:xfrm>
        </p:spPr>
        <p:txBody>
          <a:bodyPr>
            <a:normAutofit fontScale="62500" lnSpcReduction="20000"/>
          </a:bodyPr>
          <a:lstStyle/>
          <a:p>
            <a:pPr marL="0" indent="0">
              <a:buNone/>
            </a:pPr>
            <a:r>
              <a:rPr lang="en-US" dirty="0">
                <a:solidFill>
                  <a:srgbClr val="1875A7"/>
                </a:solidFill>
                <a:latin typeface="Times New Roman" panose="02020603050405020304" pitchFamily="18" charset="0"/>
                <a:cs typeface="Times New Roman" panose="02020603050405020304" pitchFamily="18" charset="0"/>
              </a:rPr>
              <a:t>The TPO Connect Pipeline </a:t>
            </a:r>
            <a:r>
              <a:rPr lang="en-US" dirty="0" smtClean="0">
                <a:solidFill>
                  <a:srgbClr val="1875A7"/>
                </a:solidFill>
                <a:latin typeface="Times New Roman" panose="02020603050405020304" pitchFamily="18" charset="0"/>
                <a:cs typeface="Times New Roman" panose="02020603050405020304" pitchFamily="18" charset="0"/>
              </a:rPr>
              <a:t>view </a:t>
            </a:r>
            <a:r>
              <a:rPr lang="en-US" dirty="0">
                <a:solidFill>
                  <a:srgbClr val="1875A7"/>
                </a:solidFill>
                <a:latin typeface="Times New Roman" panose="02020603050405020304" pitchFamily="18" charset="0"/>
                <a:cs typeface="Times New Roman" panose="02020603050405020304" pitchFamily="18" charset="0"/>
              </a:rPr>
              <a:t>will display all of your loans</a:t>
            </a:r>
          </a:p>
          <a:p>
            <a:r>
              <a:rPr lang="en-US" dirty="0">
                <a:solidFill>
                  <a:srgbClr val="1875A7"/>
                </a:solidFill>
                <a:latin typeface="Times New Roman" panose="02020603050405020304" pitchFamily="18" charset="0"/>
                <a:cs typeface="Times New Roman" panose="02020603050405020304" pitchFamily="18" charset="0"/>
              </a:rPr>
              <a:t>You will be able to view all the loans you have access to.</a:t>
            </a:r>
          </a:p>
          <a:p>
            <a:r>
              <a:rPr lang="en-US" dirty="0">
                <a:solidFill>
                  <a:srgbClr val="1875A7"/>
                </a:solidFill>
                <a:latin typeface="Times New Roman" panose="02020603050405020304" pitchFamily="18" charset="0"/>
                <a:cs typeface="Times New Roman" panose="02020603050405020304" pitchFamily="18" charset="0"/>
              </a:rPr>
              <a:t>You will be able </a:t>
            </a:r>
            <a:r>
              <a:rPr lang="en-US" dirty="0" smtClean="0">
                <a:solidFill>
                  <a:srgbClr val="1875A7"/>
                </a:solidFill>
                <a:latin typeface="Times New Roman" panose="02020603050405020304" pitchFamily="18" charset="0"/>
                <a:cs typeface="Times New Roman" panose="02020603050405020304" pitchFamily="18" charset="0"/>
              </a:rPr>
              <a:t>to sort by clicking on any of the column headers</a:t>
            </a:r>
            <a:endParaRPr lang="en-US" dirty="0">
              <a:solidFill>
                <a:srgbClr val="1875A7"/>
              </a:solidFill>
              <a:latin typeface="Times New Roman" panose="02020603050405020304" pitchFamily="18" charset="0"/>
              <a:cs typeface="Times New Roman" panose="02020603050405020304" pitchFamily="18" charset="0"/>
            </a:endParaRPr>
          </a:p>
          <a:p>
            <a:r>
              <a:rPr lang="en-US" dirty="0" smtClean="0">
                <a:solidFill>
                  <a:srgbClr val="1875A7"/>
                </a:solidFill>
                <a:latin typeface="Times New Roman" panose="02020603050405020304" pitchFamily="18" charset="0"/>
                <a:cs typeface="Times New Roman" panose="02020603050405020304" pitchFamily="18" charset="0"/>
              </a:rPr>
              <a:t>Your can search loans using the “Find Loan” box, OR the </a:t>
            </a:r>
            <a:r>
              <a:rPr lang="en-US" dirty="0">
                <a:solidFill>
                  <a:srgbClr val="1875A7"/>
                </a:solidFill>
                <a:latin typeface="Times New Roman" panose="02020603050405020304" pitchFamily="18" charset="0"/>
                <a:cs typeface="Times New Roman" panose="02020603050405020304" pitchFamily="18" charset="0"/>
              </a:rPr>
              <a:t>Advanced Filter allows </a:t>
            </a:r>
            <a:r>
              <a:rPr lang="en-US" dirty="0" smtClean="0">
                <a:solidFill>
                  <a:srgbClr val="1875A7"/>
                </a:solidFill>
                <a:latin typeface="Times New Roman" panose="02020603050405020304" pitchFamily="18" charset="0"/>
                <a:cs typeface="Times New Roman" panose="02020603050405020304" pitchFamily="18" charset="0"/>
              </a:rPr>
              <a:t>a more robust </a:t>
            </a:r>
            <a:r>
              <a:rPr lang="en-US" dirty="0" err="1" smtClean="0">
                <a:solidFill>
                  <a:srgbClr val="1875A7"/>
                </a:solidFill>
                <a:latin typeface="Times New Roman" panose="02020603050405020304" pitchFamily="18" charset="0"/>
                <a:cs typeface="Times New Roman" panose="02020603050405020304" pitchFamily="18" charset="0"/>
              </a:rPr>
              <a:t>seach</a:t>
            </a:r>
            <a:r>
              <a:rPr lang="en-US" dirty="0" smtClean="0">
                <a:solidFill>
                  <a:srgbClr val="1875A7"/>
                </a:solidFill>
                <a:latin typeface="Times New Roman" panose="02020603050405020304" pitchFamily="18" charset="0"/>
                <a:cs typeface="Times New Roman" panose="02020603050405020304" pitchFamily="18" charset="0"/>
              </a:rPr>
              <a:t> function (see </a:t>
            </a:r>
            <a:r>
              <a:rPr lang="en-US" dirty="0">
                <a:solidFill>
                  <a:srgbClr val="1875A7"/>
                </a:solidFill>
                <a:latin typeface="Times New Roman" panose="02020603050405020304" pitchFamily="18" charset="0"/>
                <a:cs typeface="Times New Roman" panose="02020603050405020304" pitchFamily="18" charset="0"/>
              </a:rPr>
              <a:t>next slide)</a:t>
            </a:r>
          </a:p>
          <a:p>
            <a:pPr marL="0" indent="0">
              <a:buNone/>
            </a:pPr>
            <a:endParaRPr lang="en-US" dirty="0" smtClean="0">
              <a:solidFill>
                <a:srgbClr val="1875A7"/>
              </a:solidFill>
              <a:latin typeface="Times New Roman" panose="02020603050405020304" pitchFamily="18" charset="0"/>
              <a:cs typeface="Times New Roman" panose="02020603050405020304" pitchFamily="18" charset="0"/>
            </a:endParaRPr>
          </a:p>
          <a:p>
            <a:pPr marL="0" indent="0">
              <a:buNone/>
            </a:pPr>
            <a:r>
              <a:rPr lang="en-US" dirty="0" smtClean="0">
                <a:solidFill>
                  <a:srgbClr val="1875A7"/>
                </a:solidFill>
                <a:latin typeface="Times New Roman" panose="02020603050405020304" pitchFamily="18" charset="0"/>
                <a:cs typeface="Times New Roman" panose="02020603050405020304" pitchFamily="18" charset="0"/>
              </a:rPr>
              <a:t>To </a:t>
            </a:r>
            <a:r>
              <a:rPr lang="en-US" dirty="0">
                <a:solidFill>
                  <a:srgbClr val="1875A7"/>
                </a:solidFill>
                <a:latin typeface="Times New Roman" panose="02020603050405020304" pitchFamily="18" charset="0"/>
                <a:cs typeface="Times New Roman" panose="02020603050405020304" pitchFamily="18" charset="0"/>
              </a:rPr>
              <a:t>view a loan, please click on the loan </a:t>
            </a:r>
            <a:r>
              <a:rPr lang="en-US" dirty="0" smtClean="0">
                <a:solidFill>
                  <a:srgbClr val="1875A7"/>
                </a:solidFill>
                <a:latin typeface="Times New Roman" panose="02020603050405020304" pitchFamily="18" charset="0"/>
                <a:cs typeface="Times New Roman" panose="02020603050405020304" pitchFamily="18" charset="0"/>
              </a:rPr>
              <a:t>ribbon </a:t>
            </a:r>
            <a:r>
              <a:rPr lang="en-US" dirty="0">
                <a:solidFill>
                  <a:srgbClr val="1875A7"/>
                </a:solidFill>
                <a:latin typeface="Times New Roman" panose="02020603050405020304" pitchFamily="18" charset="0"/>
                <a:cs typeface="Times New Roman" panose="02020603050405020304" pitchFamily="18" charset="0"/>
              </a:rPr>
              <a:t>and you will be taken to the Loan Summary page (See Slide 16).</a:t>
            </a:r>
          </a:p>
          <a:p>
            <a:pPr marL="0" indent="0">
              <a:buNone/>
            </a:pPr>
            <a:endParaRPr lang="en-US" dirty="0">
              <a:solidFill>
                <a:srgbClr val="1875A7"/>
              </a:solidFill>
            </a:endParaRPr>
          </a:p>
        </p:txBody>
      </p:sp>
      <p:pic>
        <p:nvPicPr>
          <p:cNvPr id="3" name="Picture 2"/>
          <p:cNvPicPr>
            <a:picLocks noChangeAspect="1"/>
          </p:cNvPicPr>
          <p:nvPr/>
        </p:nvPicPr>
        <p:blipFill>
          <a:blip r:embed="rId2"/>
          <a:stretch>
            <a:fillRect/>
          </a:stretch>
        </p:blipFill>
        <p:spPr>
          <a:xfrm>
            <a:off x="3717948" y="1748813"/>
            <a:ext cx="7429180" cy="2756685"/>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22564" y="1177029"/>
            <a:ext cx="10791305" cy="209524"/>
          </a:xfrm>
          <a:prstGeom prst="rect">
            <a:avLst/>
          </a:prstGeom>
        </p:spPr>
      </p:pic>
    </p:spTree>
    <p:extLst>
      <p:ext uri="{BB962C8B-B14F-4D97-AF65-F5344CB8AC3E}">
        <p14:creationId xmlns:p14="http://schemas.microsoft.com/office/powerpoint/2010/main" val="2203539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smtClean="0">
                <a:solidFill>
                  <a:srgbClr val="002060"/>
                </a:solidFill>
                <a:latin typeface="+mn-lt"/>
              </a:rPr>
              <a:t>Pipeline Search Using Advanced Filters</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3444933" cy="4351338"/>
          </a:xfrm>
        </p:spPr>
        <p:txBody>
          <a:bodyPr>
            <a:normAutofit fontScale="92500" lnSpcReduction="20000"/>
          </a:bodyPr>
          <a:lstStyle/>
          <a:p>
            <a:pPr marL="0" indent="0">
              <a:buNone/>
            </a:pPr>
            <a:r>
              <a:rPr lang="en-US" dirty="0" smtClean="0">
                <a:solidFill>
                  <a:srgbClr val="1875A7"/>
                </a:solidFill>
              </a:rPr>
              <a:t>The “Advanced Filter” button opens up a window for you to search by a number of specific criteria: Milestones</a:t>
            </a:r>
            <a:r>
              <a:rPr lang="en-US" dirty="0">
                <a:solidFill>
                  <a:srgbClr val="1875A7"/>
                </a:solidFill>
              </a:rPr>
              <a:t>, Lock </a:t>
            </a:r>
            <a:r>
              <a:rPr lang="en-US" dirty="0" smtClean="0">
                <a:solidFill>
                  <a:srgbClr val="1875A7"/>
                </a:solidFill>
              </a:rPr>
              <a:t>Status, State, </a:t>
            </a:r>
            <a:r>
              <a:rPr lang="en-US" dirty="0">
                <a:solidFill>
                  <a:srgbClr val="1875A7"/>
                </a:solidFill>
              </a:rPr>
              <a:t>etc. </a:t>
            </a:r>
            <a:endParaRPr lang="en-US" dirty="0" smtClean="0">
              <a:solidFill>
                <a:srgbClr val="1875A7"/>
              </a:solidFill>
            </a:endParaRPr>
          </a:p>
          <a:p>
            <a:pPr marL="0" indent="0">
              <a:buNone/>
            </a:pPr>
            <a:endParaRPr lang="en-US" dirty="0">
              <a:solidFill>
                <a:srgbClr val="1875A7"/>
              </a:solidFill>
            </a:endParaRPr>
          </a:p>
          <a:p>
            <a:pPr marL="0" indent="0">
              <a:buNone/>
            </a:pPr>
            <a:r>
              <a:rPr lang="en-US" dirty="0" smtClean="0">
                <a:solidFill>
                  <a:srgbClr val="1875A7"/>
                </a:solidFill>
              </a:rPr>
              <a:t>Be sure to “Clear Filters” at the Top-Right of the window when done searching to ensure normal Pipeline View functionality.</a:t>
            </a:r>
            <a:endParaRPr lang="en-US" dirty="0">
              <a:solidFill>
                <a:srgbClr val="1875A7"/>
              </a:solidFill>
            </a:endParaRPr>
          </a:p>
          <a:p>
            <a:pPr marL="0" indent="0">
              <a:buNone/>
            </a:pPr>
            <a:endParaRPr lang="en-US" dirty="0">
              <a:solidFill>
                <a:srgbClr val="1875A7"/>
              </a:solidFill>
            </a:endParaRPr>
          </a:p>
        </p:txBody>
      </p:sp>
      <p:pic>
        <p:nvPicPr>
          <p:cNvPr id="7" name="Picture 6" descr="applyfilter"/>
          <p:cNvPicPr/>
          <p:nvPr/>
        </p:nvPicPr>
        <p:blipFill>
          <a:blip r:embed="rId2">
            <a:extLst>
              <a:ext uri="{28A0092B-C50C-407E-A947-70E740481C1C}">
                <a14:useLocalDpi xmlns:a14="http://schemas.microsoft.com/office/drawing/2010/main" val="0"/>
              </a:ext>
            </a:extLst>
          </a:blip>
          <a:srcRect/>
          <a:stretch>
            <a:fillRect/>
          </a:stretch>
        </p:blipFill>
        <p:spPr bwMode="auto">
          <a:xfrm>
            <a:off x="4139908" y="1677509"/>
            <a:ext cx="7005926" cy="4692073"/>
          </a:xfrm>
          <a:prstGeom prst="rect">
            <a:avLst/>
          </a:prstGeom>
          <a:noFill/>
          <a:ln w="28575">
            <a:solidFill>
              <a:schemeClr val="tx1"/>
            </a:solidFill>
          </a:ln>
        </p:spPr>
      </p:pic>
      <p:pic>
        <p:nvPicPr>
          <p:cNvPr id="6" name="Picture 5"/>
          <p:cNvPicPr>
            <a:picLocks noChangeAspect="1"/>
          </p:cNvPicPr>
          <p:nvPr/>
        </p:nvPicPr>
        <p:blipFill>
          <a:blip r:embed="rId3"/>
          <a:stretch>
            <a:fillRect/>
          </a:stretch>
        </p:blipFill>
        <p:spPr>
          <a:xfrm>
            <a:off x="405939" y="1177026"/>
            <a:ext cx="10791305" cy="209524"/>
          </a:xfrm>
          <a:prstGeom prst="rect">
            <a:avLst/>
          </a:prstGeom>
        </p:spPr>
      </p:pic>
    </p:spTree>
    <p:extLst>
      <p:ext uri="{BB962C8B-B14F-4D97-AF65-F5344CB8AC3E}">
        <p14:creationId xmlns:p14="http://schemas.microsoft.com/office/powerpoint/2010/main" val="2334616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Loan </a:t>
            </a:r>
            <a:r>
              <a:rPr lang="en-US" dirty="0" smtClean="0">
                <a:solidFill>
                  <a:srgbClr val="002060"/>
                </a:solidFill>
                <a:latin typeface="+mn-lt"/>
              </a:rPr>
              <a:t>Summary</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2713413" cy="4351338"/>
          </a:xfrm>
        </p:spPr>
        <p:txBody>
          <a:bodyPr>
            <a:normAutofit fontScale="85000" lnSpcReduction="20000"/>
          </a:bodyPr>
          <a:lstStyle/>
          <a:p>
            <a:r>
              <a:rPr lang="en-US" dirty="0">
                <a:solidFill>
                  <a:srgbClr val="1875A7"/>
                </a:solidFill>
                <a:latin typeface="Times New Roman" panose="02020603050405020304" pitchFamily="18" charset="0"/>
                <a:cs typeface="Times New Roman" panose="02020603050405020304" pitchFamily="18" charset="0"/>
              </a:rPr>
              <a:t>Loan Summary page lists the detailed </a:t>
            </a:r>
            <a:r>
              <a:rPr lang="en-US" dirty="0" smtClean="0">
                <a:solidFill>
                  <a:srgbClr val="1875A7"/>
                </a:solidFill>
                <a:latin typeface="Times New Roman" panose="02020603050405020304" pitchFamily="18" charset="0"/>
                <a:cs typeface="Times New Roman" panose="02020603050405020304" pitchFamily="18" charset="0"/>
              </a:rPr>
              <a:t>information </a:t>
            </a:r>
            <a:r>
              <a:rPr lang="en-US" dirty="0">
                <a:solidFill>
                  <a:srgbClr val="1875A7"/>
                </a:solidFill>
                <a:latin typeface="Times New Roman" panose="02020603050405020304" pitchFamily="18" charset="0"/>
                <a:cs typeface="Times New Roman" panose="02020603050405020304" pitchFamily="18" charset="0"/>
              </a:rPr>
              <a:t>of your loan. </a:t>
            </a:r>
            <a:endParaRPr lang="en-US" dirty="0" smtClean="0">
              <a:solidFill>
                <a:srgbClr val="1875A7"/>
              </a:solidFill>
              <a:latin typeface="Times New Roman" panose="02020603050405020304" pitchFamily="18" charset="0"/>
              <a:cs typeface="Times New Roman" panose="02020603050405020304" pitchFamily="18" charset="0"/>
            </a:endParaRPr>
          </a:p>
          <a:p>
            <a:pPr marL="0" indent="0">
              <a:buNone/>
            </a:pPr>
            <a:endParaRPr lang="en-US" dirty="0">
              <a:solidFill>
                <a:srgbClr val="1875A7"/>
              </a:solidFill>
              <a:latin typeface="Times New Roman" panose="02020603050405020304" pitchFamily="18" charset="0"/>
              <a:cs typeface="Times New Roman" panose="02020603050405020304" pitchFamily="18" charset="0"/>
            </a:endParaRPr>
          </a:p>
          <a:p>
            <a:r>
              <a:rPr lang="en-US" dirty="0" smtClean="0">
                <a:solidFill>
                  <a:srgbClr val="1875A7"/>
                </a:solidFill>
                <a:latin typeface="Times New Roman" panose="02020603050405020304" pitchFamily="18" charset="0"/>
                <a:cs typeface="Times New Roman" panose="02020603050405020304" pitchFamily="18" charset="0"/>
              </a:rPr>
              <a:t>The </a:t>
            </a:r>
            <a:r>
              <a:rPr lang="en-US" dirty="0">
                <a:solidFill>
                  <a:srgbClr val="1875A7"/>
                </a:solidFill>
                <a:latin typeface="Times New Roman" panose="02020603050405020304" pitchFamily="18" charset="0"/>
                <a:cs typeface="Times New Roman" panose="02020603050405020304" pitchFamily="18" charset="0"/>
              </a:rPr>
              <a:t>Key Dates </a:t>
            </a:r>
            <a:r>
              <a:rPr lang="en-US" dirty="0" smtClean="0">
                <a:solidFill>
                  <a:srgbClr val="1875A7"/>
                </a:solidFill>
                <a:latin typeface="Times New Roman" panose="02020603050405020304" pitchFamily="18" charset="0"/>
                <a:cs typeface="Times New Roman" panose="02020603050405020304" pitchFamily="18" charset="0"/>
              </a:rPr>
              <a:t>section lists </a:t>
            </a:r>
            <a:r>
              <a:rPr lang="en-US" dirty="0">
                <a:solidFill>
                  <a:srgbClr val="1875A7"/>
                </a:solidFill>
                <a:latin typeface="Times New Roman" panose="02020603050405020304" pitchFamily="18" charset="0"/>
                <a:cs typeface="Times New Roman" panose="02020603050405020304" pitchFamily="18" charset="0"/>
              </a:rPr>
              <a:t>the </a:t>
            </a:r>
            <a:r>
              <a:rPr lang="en-US" dirty="0" smtClean="0">
                <a:solidFill>
                  <a:srgbClr val="1875A7"/>
                </a:solidFill>
                <a:latin typeface="Times New Roman" panose="02020603050405020304" pitchFamily="18" charset="0"/>
                <a:cs typeface="Times New Roman" panose="02020603050405020304" pitchFamily="18" charset="0"/>
              </a:rPr>
              <a:t>date a status or Milestone was achieved. (See Slide 26 for information on the Key Date Terms. </a:t>
            </a:r>
            <a:endParaRPr lang="en-US" dirty="0">
              <a:solidFill>
                <a:srgbClr val="1875A7"/>
              </a:solidFill>
            </a:endParaRPr>
          </a:p>
        </p:txBody>
      </p:sp>
      <p:pic>
        <p:nvPicPr>
          <p:cNvPr id="2" name="Picture 1"/>
          <p:cNvPicPr>
            <a:picLocks noChangeAspect="1"/>
          </p:cNvPicPr>
          <p:nvPr/>
        </p:nvPicPr>
        <p:blipFill>
          <a:blip r:embed="rId2"/>
          <a:stretch>
            <a:fillRect/>
          </a:stretch>
        </p:blipFill>
        <p:spPr>
          <a:xfrm>
            <a:off x="3824547" y="1840319"/>
            <a:ext cx="7636649" cy="3326571"/>
          </a:xfrm>
          <a:prstGeom prst="rect">
            <a:avLst/>
          </a:prstGeom>
          <a:ln w="28575">
            <a:solidFill>
              <a:schemeClr val="tx1"/>
            </a:solidFill>
          </a:ln>
        </p:spPr>
      </p:pic>
      <p:pic>
        <p:nvPicPr>
          <p:cNvPr id="6" name="Picture 5"/>
          <p:cNvPicPr>
            <a:picLocks noChangeAspect="1"/>
          </p:cNvPicPr>
          <p:nvPr/>
        </p:nvPicPr>
        <p:blipFill>
          <a:blip r:embed="rId3"/>
          <a:stretch>
            <a:fillRect/>
          </a:stretch>
        </p:blipFill>
        <p:spPr>
          <a:xfrm>
            <a:off x="422565" y="1168714"/>
            <a:ext cx="10791305" cy="209524"/>
          </a:xfrm>
          <a:prstGeom prst="rect">
            <a:avLst/>
          </a:prstGeom>
        </p:spPr>
      </p:pic>
    </p:spTree>
    <p:extLst>
      <p:ext uri="{BB962C8B-B14F-4D97-AF65-F5344CB8AC3E}">
        <p14:creationId xmlns:p14="http://schemas.microsoft.com/office/powerpoint/2010/main" val="3995086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Loan Summary – Key Dates</a:t>
            </a:r>
            <a:endParaRPr lang="en-US" b="1" dirty="0">
              <a:solidFill>
                <a:srgbClr val="002060"/>
              </a:solidFill>
              <a:latin typeface="+mn-lt"/>
            </a:endParaRPr>
          </a:p>
        </p:txBody>
      </p:sp>
      <p:sp>
        <p:nvSpPr>
          <p:cNvPr id="15" name="Content Placeholder 14"/>
          <p:cNvSpPr>
            <a:spLocks noGrp="1"/>
          </p:cNvSpPr>
          <p:nvPr>
            <p:ph sz="half" idx="1"/>
          </p:nvPr>
        </p:nvSpPr>
        <p:spPr>
          <a:xfrm>
            <a:off x="478673" y="1557685"/>
            <a:ext cx="11150831" cy="4834802"/>
          </a:xfrm>
        </p:spPr>
        <p:txBody>
          <a:bodyPr>
            <a:normAutofit fontScale="92500" lnSpcReduction="10000"/>
          </a:bodyPr>
          <a:lstStyle/>
          <a:p>
            <a:pPr marL="45720" indent="0">
              <a:buNone/>
            </a:pPr>
            <a:r>
              <a:rPr lang="en-US" b="1" dirty="0">
                <a:solidFill>
                  <a:srgbClr val="002060"/>
                </a:solidFill>
                <a:latin typeface="Times New Roman" panose="02020603050405020304" pitchFamily="18" charset="0"/>
                <a:cs typeface="Times New Roman" panose="02020603050405020304" pitchFamily="18" charset="0"/>
              </a:rPr>
              <a:t>Key Dates</a:t>
            </a:r>
          </a:p>
          <a:p>
            <a:r>
              <a:rPr lang="en-US" b="1" dirty="0">
                <a:solidFill>
                  <a:srgbClr val="002060"/>
                </a:solidFill>
                <a:latin typeface="Times New Roman" panose="02020603050405020304" pitchFamily="18" charset="0"/>
                <a:cs typeface="Times New Roman" panose="02020603050405020304" pitchFamily="18" charset="0"/>
              </a:rPr>
              <a:t>Registered</a:t>
            </a:r>
            <a:r>
              <a:rPr lang="en-US" dirty="0">
                <a:solidFill>
                  <a:srgbClr val="1875A7"/>
                </a:solidFill>
                <a:latin typeface="Times New Roman" panose="02020603050405020304" pitchFamily="18" charset="0"/>
                <a:cs typeface="Times New Roman" panose="02020603050405020304" pitchFamily="18" charset="0"/>
              </a:rPr>
              <a:t> </a:t>
            </a:r>
            <a:r>
              <a:rPr lang="en-US" dirty="0" smtClean="0">
                <a:solidFill>
                  <a:srgbClr val="1875A7"/>
                </a:solidFill>
                <a:latin typeface="Times New Roman" panose="02020603050405020304" pitchFamily="18" charset="0"/>
                <a:cs typeface="Times New Roman" panose="02020603050405020304" pitchFamily="18" charset="0"/>
              </a:rPr>
              <a:t>– The loan </a:t>
            </a:r>
            <a:r>
              <a:rPr lang="en-US" dirty="0">
                <a:solidFill>
                  <a:srgbClr val="1875A7"/>
                </a:solidFill>
                <a:latin typeface="Times New Roman" panose="02020603050405020304" pitchFamily="18" charset="0"/>
                <a:cs typeface="Times New Roman" panose="02020603050405020304" pitchFamily="18" charset="0"/>
              </a:rPr>
              <a:t>has been created in TPO </a:t>
            </a:r>
            <a:r>
              <a:rPr lang="en-US" dirty="0" smtClean="0">
                <a:solidFill>
                  <a:srgbClr val="1875A7"/>
                </a:solidFill>
                <a:latin typeface="Times New Roman" panose="02020603050405020304" pitchFamily="18" charset="0"/>
                <a:cs typeface="Times New Roman" panose="02020603050405020304" pitchFamily="18" charset="0"/>
              </a:rPr>
              <a:t>connect</a:t>
            </a:r>
            <a:endParaRPr lang="en-US" dirty="0">
              <a:solidFill>
                <a:srgbClr val="1875A7"/>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Submitted for Review </a:t>
            </a:r>
            <a:r>
              <a:rPr lang="en-US" dirty="0" smtClean="0">
                <a:solidFill>
                  <a:srgbClr val="1875A7"/>
                </a:solidFill>
                <a:latin typeface="Times New Roman" panose="02020603050405020304" pitchFamily="18" charset="0"/>
                <a:cs typeface="Times New Roman" panose="02020603050405020304" pitchFamily="18" charset="0"/>
              </a:rPr>
              <a:t>– The loan </a:t>
            </a:r>
            <a:r>
              <a:rPr lang="en-US" dirty="0">
                <a:solidFill>
                  <a:srgbClr val="1875A7"/>
                </a:solidFill>
                <a:latin typeface="Times New Roman" panose="02020603050405020304" pitchFamily="18" charset="0"/>
                <a:cs typeface="Times New Roman" panose="02020603050405020304" pitchFamily="18" charset="0"/>
              </a:rPr>
              <a:t>file </a:t>
            </a:r>
            <a:r>
              <a:rPr lang="en-US" dirty="0" smtClean="0">
                <a:solidFill>
                  <a:srgbClr val="1875A7"/>
                </a:solidFill>
                <a:latin typeface="Times New Roman" panose="02020603050405020304" pitchFamily="18" charset="0"/>
                <a:cs typeface="Times New Roman" panose="02020603050405020304" pitchFamily="18" charset="0"/>
              </a:rPr>
              <a:t>is Submitted to Towne for Initial Review.</a:t>
            </a:r>
          </a:p>
          <a:p>
            <a:r>
              <a:rPr lang="en-US" b="1" dirty="0" smtClean="0">
                <a:solidFill>
                  <a:srgbClr val="002060"/>
                </a:solidFill>
                <a:latin typeface="Times New Roman" panose="02020603050405020304" pitchFamily="18" charset="0"/>
                <a:cs typeface="Times New Roman" panose="02020603050405020304" pitchFamily="18" charset="0"/>
              </a:rPr>
              <a:t>Purchase </a:t>
            </a:r>
            <a:r>
              <a:rPr lang="en-US" b="1" dirty="0">
                <a:solidFill>
                  <a:srgbClr val="002060"/>
                </a:solidFill>
                <a:latin typeface="Times New Roman" panose="02020603050405020304" pitchFamily="18" charset="0"/>
                <a:cs typeface="Times New Roman" panose="02020603050405020304" pitchFamily="18" charset="0"/>
              </a:rPr>
              <a:t>Suspended </a:t>
            </a:r>
            <a:r>
              <a:rPr lang="en-US" dirty="0">
                <a:solidFill>
                  <a:srgbClr val="1875A7"/>
                </a:solidFill>
                <a:latin typeface="Times New Roman" panose="02020603050405020304" pitchFamily="18" charset="0"/>
                <a:cs typeface="Times New Roman" panose="02020603050405020304" pitchFamily="18" charset="0"/>
              </a:rPr>
              <a:t>- </a:t>
            </a:r>
            <a:r>
              <a:rPr lang="en-US" dirty="0" smtClean="0">
                <a:solidFill>
                  <a:srgbClr val="1875A7"/>
                </a:solidFill>
                <a:latin typeface="Times New Roman" panose="02020603050405020304" pitchFamily="18" charset="0"/>
                <a:cs typeface="Times New Roman" panose="02020603050405020304" pitchFamily="18" charset="0"/>
              </a:rPr>
              <a:t>The loan has been </a:t>
            </a:r>
            <a:r>
              <a:rPr lang="en-US" dirty="0">
                <a:solidFill>
                  <a:srgbClr val="1875A7"/>
                </a:solidFill>
                <a:latin typeface="Times New Roman" panose="02020603050405020304" pitchFamily="18" charset="0"/>
                <a:cs typeface="Times New Roman" panose="02020603050405020304" pitchFamily="18" charset="0"/>
              </a:rPr>
              <a:t>r</a:t>
            </a:r>
            <a:r>
              <a:rPr lang="en-US" dirty="0" smtClean="0">
                <a:solidFill>
                  <a:srgbClr val="1875A7"/>
                </a:solidFill>
                <a:latin typeface="Times New Roman" panose="02020603050405020304" pitchFamily="18" charset="0"/>
                <a:cs typeface="Times New Roman" panose="02020603050405020304" pitchFamily="18" charset="0"/>
              </a:rPr>
              <a:t>eviewed </a:t>
            </a:r>
            <a:r>
              <a:rPr lang="en-US" dirty="0">
                <a:solidFill>
                  <a:srgbClr val="1875A7"/>
                </a:solidFill>
                <a:latin typeface="Times New Roman" panose="02020603050405020304" pitchFamily="18" charset="0"/>
                <a:cs typeface="Times New Roman" panose="02020603050405020304" pitchFamily="18" charset="0"/>
              </a:rPr>
              <a:t>and </a:t>
            </a:r>
            <a:r>
              <a:rPr lang="en-US" dirty="0" smtClean="0">
                <a:solidFill>
                  <a:srgbClr val="1875A7"/>
                </a:solidFill>
                <a:latin typeface="Times New Roman" panose="02020603050405020304" pitchFamily="18" charset="0"/>
                <a:cs typeface="Times New Roman" panose="02020603050405020304" pitchFamily="18" charset="0"/>
              </a:rPr>
              <a:t>conditions requested to clear the loan for </a:t>
            </a:r>
            <a:r>
              <a:rPr lang="en-US" dirty="0" err="1" smtClean="0">
                <a:solidFill>
                  <a:srgbClr val="1875A7"/>
                </a:solidFill>
                <a:latin typeface="Times New Roman" panose="02020603050405020304" pitchFamily="18" charset="0"/>
                <a:cs typeface="Times New Roman" panose="02020603050405020304" pitchFamily="18" charset="0"/>
              </a:rPr>
              <a:t>Purhcase</a:t>
            </a:r>
            <a:endParaRPr lang="en-US" dirty="0">
              <a:solidFill>
                <a:srgbClr val="1875A7"/>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Purchase </a:t>
            </a:r>
            <a:r>
              <a:rPr lang="en-US" b="1" dirty="0" smtClean="0">
                <a:solidFill>
                  <a:srgbClr val="002060"/>
                </a:solidFill>
                <a:latin typeface="Times New Roman" panose="02020603050405020304" pitchFamily="18" charset="0"/>
                <a:cs typeface="Times New Roman" panose="02020603050405020304" pitchFamily="18" charset="0"/>
              </a:rPr>
              <a:t>Approval/Clear </a:t>
            </a:r>
            <a:r>
              <a:rPr lang="en-US" b="1" dirty="0">
                <a:solidFill>
                  <a:srgbClr val="002060"/>
                </a:solidFill>
                <a:latin typeface="Times New Roman" panose="02020603050405020304" pitchFamily="18" charset="0"/>
                <a:cs typeface="Times New Roman" panose="02020603050405020304" pitchFamily="18" charset="0"/>
              </a:rPr>
              <a:t>to Purchase </a:t>
            </a:r>
            <a:r>
              <a:rPr lang="en-US" dirty="0">
                <a:solidFill>
                  <a:srgbClr val="1875A7"/>
                </a:solidFill>
                <a:latin typeface="Times New Roman" panose="02020603050405020304" pitchFamily="18" charset="0"/>
                <a:cs typeface="Times New Roman" panose="02020603050405020304" pitchFamily="18" charset="0"/>
              </a:rPr>
              <a:t>– This is the date </a:t>
            </a:r>
            <a:r>
              <a:rPr lang="en-US" dirty="0" smtClean="0">
                <a:solidFill>
                  <a:srgbClr val="1875A7"/>
                </a:solidFill>
                <a:latin typeface="Times New Roman" panose="02020603050405020304" pitchFamily="18" charset="0"/>
                <a:cs typeface="Times New Roman" panose="02020603050405020304" pitchFamily="18" charset="0"/>
              </a:rPr>
              <a:t>Towne clears </a:t>
            </a:r>
            <a:r>
              <a:rPr lang="en-US" dirty="0">
                <a:solidFill>
                  <a:srgbClr val="1875A7"/>
                </a:solidFill>
                <a:latin typeface="Times New Roman" panose="02020603050405020304" pitchFamily="18" charset="0"/>
                <a:cs typeface="Times New Roman" panose="02020603050405020304" pitchFamily="18" charset="0"/>
              </a:rPr>
              <a:t>your loan for purchase.</a:t>
            </a:r>
          </a:p>
          <a:p>
            <a:r>
              <a:rPr lang="en-US" b="1" dirty="0">
                <a:solidFill>
                  <a:srgbClr val="002060"/>
                </a:solidFill>
                <a:latin typeface="Times New Roman" panose="02020603050405020304" pitchFamily="18" charset="0"/>
                <a:cs typeface="Times New Roman" panose="02020603050405020304" pitchFamily="18" charset="0"/>
              </a:rPr>
              <a:t>Purchase Date </a:t>
            </a:r>
            <a:r>
              <a:rPr lang="en-US" dirty="0">
                <a:solidFill>
                  <a:srgbClr val="1875A7"/>
                </a:solidFill>
                <a:latin typeface="Times New Roman" panose="02020603050405020304" pitchFamily="18" charset="0"/>
                <a:cs typeface="Times New Roman" panose="02020603050405020304" pitchFamily="18" charset="0"/>
              </a:rPr>
              <a:t>– This is the date we funded your loan and issued the Purchase Advice</a:t>
            </a:r>
          </a:p>
          <a:p>
            <a:r>
              <a:rPr lang="en-US" b="1" dirty="0">
                <a:solidFill>
                  <a:srgbClr val="002060"/>
                </a:solidFill>
                <a:latin typeface="Times New Roman" panose="02020603050405020304" pitchFamily="18" charset="0"/>
                <a:cs typeface="Times New Roman" panose="02020603050405020304" pitchFamily="18" charset="0"/>
              </a:rPr>
              <a:t>Purchase Rejected </a:t>
            </a:r>
            <a:r>
              <a:rPr lang="en-US" dirty="0">
                <a:solidFill>
                  <a:srgbClr val="1875A7"/>
                </a:solidFill>
                <a:latin typeface="Times New Roman" panose="02020603050405020304" pitchFamily="18" charset="0"/>
                <a:cs typeface="Times New Roman" panose="02020603050405020304" pitchFamily="18" charset="0"/>
              </a:rPr>
              <a:t>– This is the date a loan is rejected and will not be purchased by </a:t>
            </a:r>
            <a:r>
              <a:rPr lang="en-US" dirty="0" smtClean="0">
                <a:solidFill>
                  <a:srgbClr val="1875A7"/>
                </a:solidFill>
                <a:latin typeface="Times New Roman" panose="02020603050405020304" pitchFamily="18" charset="0"/>
                <a:cs typeface="Times New Roman" panose="02020603050405020304" pitchFamily="18" charset="0"/>
              </a:rPr>
              <a:t>Towne.</a:t>
            </a:r>
            <a:endParaRPr lang="en-US" dirty="0">
              <a:solidFill>
                <a:srgbClr val="1875A7"/>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Cancelled Date- </a:t>
            </a:r>
            <a:r>
              <a:rPr lang="en-US" dirty="0">
                <a:solidFill>
                  <a:srgbClr val="1875A7"/>
                </a:solidFill>
                <a:latin typeface="Times New Roman" panose="02020603050405020304" pitchFamily="18" charset="0"/>
                <a:cs typeface="Times New Roman" panose="02020603050405020304" pitchFamily="18" charset="0"/>
              </a:rPr>
              <a:t>The date the Correspondent withdraws their </a:t>
            </a:r>
            <a:r>
              <a:rPr lang="en-US" dirty="0" smtClean="0">
                <a:solidFill>
                  <a:srgbClr val="1875A7"/>
                </a:solidFill>
                <a:latin typeface="Times New Roman" panose="02020603050405020304" pitchFamily="18" charset="0"/>
                <a:cs typeface="Times New Roman" panose="02020603050405020304" pitchFamily="18" charset="0"/>
              </a:rPr>
              <a:t>loan.</a:t>
            </a:r>
            <a:endParaRPr lang="en-US" dirty="0">
              <a:solidFill>
                <a:srgbClr val="1875A7"/>
              </a:solidFill>
            </a:endParaRPr>
          </a:p>
          <a:p>
            <a:pPr marL="0" indent="0">
              <a:buNone/>
            </a:pPr>
            <a:endParaRPr lang="en-US" dirty="0">
              <a:solidFill>
                <a:srgbClr val="1875A7"/>
              </a:solidFill>
            </a:endParaRPr>
          </a:p>
        </p:txBody>
      </p:sp>
      <p:pic>
        <p:nvPicPr>
          <p:cNvPr id="5" name="Picture 4"/>
          <p:cNvPicPr>
            <a:picLocks noChangeAspect="1"/>
          </p:cNvPicPr>
          <p:nvPr/>
        </p:nvPicPr>
        <p:blipFill>
          <a:blip r:embed="rId2"/>
          <a:stretch>
            <a:fillRect/>
          </a:stretch>
        </p:blipFill>
        <p:spPr>
          <a:xfrm>
            <a:off x="430877" y="1177027"/>
            <a:ext cx="10791305" cy="209524"/>
          </a:xfrm>
          <a:prstGeom prst="rect">
            <a:avLst/>
          </a:prstGeom>
        </p:spPr>
      </p:pic>
    </p:spTree>
    <p:extLst>
      <p:ext uri="{BB962C8B-B14F-4D97-AF65-F5344CB8AC3E}">
        <p14:creationId xmlns:p14="http://schemas.microsoft.com/office/powerpoint/2010/main" val="3983918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3" y="1454093"/>
            <a:ext cx="3318164" cy="1325563"/>
          </a:xfrm>
        </p:spPr>
        <p:txBody>
          <a:bodyPr>
            <a:noAutofit/>
          </a:bodyPr>
          <a:lstStyle/>
          <a:p>
            <a:r>
              <a:rPr lang="en-US" sz="3600" b="1" dirty="0" smtClean="0">
                <a:solidFill>
                  <a:schemeClr val="bg1"/>
                </a:solidFill>
              </a:rPr>
              <a:t>THANK YOU!</a:t>
            </a:r>
            <a:endParaRPr lang="en-US" sz="3600"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13920" cy="7525562"/>
          </a:xfrm>
          <a:prstGeom prst="rect">
            <a:avLst/>
          </a:prstGeom>
        </p:spPr>
      </p:pic>
    </p:spTree>
    <p:extLst>
      <p:ext uri="{BB962C8B-B14F-4D97-AF65-F5344CB8AC3E}">
        <p14:creationId xmlns:p14="http://schemas.microsoft.com/office/powerpoint/2010/main" val="802892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smtClean="0">
                <a:solidFill>
                  <a:srgbClr val="002060"/>
                </a:solidFill>
                <a:latin typeface="+mn-lt"/>
              </a:rPr>
              <a:t>Logging In</a:t>
            </a:r>
            <a:endParaRPr lang="en-US" dirty="0">
              <a:solidFill>
                <a:srgbClr val="002060"/>
              </a:solidFill>
              <a:latin typeface="+mn-lt"/>
            </a:endParaRPr>
          </a:p>
        </p:txBody>
      </p:sp>
      <p:sp>
        <p:nvSpPr>
          <p:cNvPr id="15" name="Content Placeholder 14"/>
          <p:cNvSpPr>
            <a:spLocks noGrp="1"/>
          </p:cNvSpPr>
          <p:nvPr>
            <p:ph sz="half" idx="1"/>
          </p:nvPr>
        </p:nvSpPr>
        <p:spPr>
          <a:xfrm>
            <a:off x="478674" y="1557685"/>
            <a:ext cx="3843944" cy="4351338"/>
          </a:xfrm>
        </p:spPr>
        <p:txBody>
          <a:bodyPr/>
          <a:lstStyle/>
          <a:p>
            <a:pPr marL="0" indent="0">
              <a:buNone/>
            </a:pPr>
            <a:r>
              <a:rPr lang="en-US" dirty="0" smtClean="0">
                <a:solidFill>
                  <a:srgbClr val="002060"/>
                </a:solidFill>
              </a:rPr>
              <a:t>Click “Click here to Log In” button.</a:t>
            </a:r>
            <a:br>
              <a:rPr lang="en-US" dirty="0" smtClean="0">
                <a:solidFill>
                  <a:srgbClr val="002060"/>
                </a:solidFill>
              </a:rPr>
            </a:br>
            <a:endParaRPr lang="en-US" dirty="0" smtClean="0">
              <a:solidFill>
                <a:srgbClr val="002060"/>
              </a:solidFill>
            </a:endParaRPr>
          </a:p>
          <a:p>
            <a:pPr marL="0" indent="0">
              <a:buNone/>
            </a:pPr>
            <a:r>
              <a:rPr lang="en-US" dirty="0" smtClean="0">
                <a:solidFill>
                  <a:srgbClr val="002060"/>
                </a:solidFill>
              </a:rPr>
              <a:t>In the Login Window:</a:t>
            </a:r>
          </a:p>
          <a:p>
            <a:r>
              <a:rPr lang="en-US" dirty="0" smtClean="0">
                <a:solidFill>
                  <a:srgbClr val="002060"/>
                </a:solidFill>
              </a:rPr>
              <a:t>Enter User Name (email)</a:t>
            </a:r>
          </a:p>
          <a:p>
            <a:r>
              <a:rPr lang="en-US" dirty="0" smtClean="0">
                <a:solidFill>
                  <a:srgbClr val="002060"/>
                </a:solidFill>
              </a:rPr>
              <a:t>Enter Password</a:t>
            </a:r>
          </a:p>
          <a:p>
            <a:r>
              <a:rPr lang="en-US" dirty="0" smtClean="0">
                <a:solidFill>
                  <a:srgbClr val="002060"/>
                </a:solidFill>
              </a:rPr>
              <a:t>Click Login</a:t>
            </a:r>
            <a:endParaRPr lang="en-US" dirty="0">
              <a:solidFill>
                <a:srgbClr val="002060"/>
              </a:solidFill>
            </a:endParaRPr>
          </a:p>
        </p:txBody>
      </p:sp>
      <p:pic>
        <p:nvPicPr>
          <p:cNvPr id="3" name="Picture 2"/>
          <p:cNvPicPr>
            <a:picLocks noChangeAspect="1"/>
          </p:cNvPicPr>
          <p:nvPr/>
        </p:nvPicPr>
        <p:blipFill>
          <a:blip r:embed="rId2"/>
          <a:stretch>
            <a:fillRect/>
          </a:stretch>
        </p:blipFill>
        <p:spPr>
          <a:xfrm>
            <a:off x="4278423" y="1557686"/>
            <a:ext cx="3818174" cy="975540"/>
          </a:xfrm>
          <a:prstGeom prst="rect">
            <a:avLst/>
          </a:prstGeom>
          <a:ln w="12700">
            <a:solidFill>
              <a:schemeClr val="tx1"/>
            </a:solidFill>
          </a:ln>
        </p:spPr>
      </p:pic>
      <p:pic>
        <p:nvPicPr>
          <p:cNvPr id="4" name="Picture 3"/>
          <p:cNvPicPr>
            <a:picLocks noChangeAspect="1"/>
          </p:cNvPicPr>
          <p:nvPr/>
        </p:nvPicPr>
        <p:blipFill>
          <a:blip r:embed="rId3"/>
          <a:stretch>
            <a:fillRect/>
          </a:stretch>
        </p:blipFill>
        <p:spPr>
          <a:xfrm>
            <a:off x="5145578" y="2735216"/>
            <a:ext cx="5892429" cy="3748696"/>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405937" y="1160403"/>
            <a:ext cx="10791305" cy="209524"/>
          </a:xfrm>
          <a:prstGeom prst="rect">
            <a:avLst/>
          </a:prstGeom>
        </p:spPr>
      </p:pic>
    </p:spTree>
    <p:extLst>
      <p:ext uri="{BB962C8B-B14F-4D97-AF65-F5344CB8AC3E}">
        <p14:creationId xmlns:p14="http://schemas.microsoft.com/office/powerpoint/2010/main" val="2634828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Home Page</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4204898" cy="4351338"/>
          </a:xfrm>
        </p:spPr>
        <p:txBody>
          <a:bodyPr/>
          <a:lstStyle/>
          <a:p>
            <a:pPr marL="45720" indent="0">
              <a:buNone/>
            </a:pPr>
            <a:r>
              <a:rPr lang="en-US" dirty="0">
                <a:solidFill>
                  <a:srgbClr val="002060"/>
                </a:solidFill>
                <a:cs typeface="Times New Roman" panose="02020603050405020304" pitchFamily="18" charset="0"/>
              </a:rPr>
              <a:t>Home Page displays 4 tabs.</a:t>
            </a:r>
          </a:p>
          <a:p>
            <a:pPr marL="45720" indent="0">
              <a:buNone/>
            </a:pPr>
            <a:endParaRPr lang="en-US" dirty="0">
              <a:solidFill>
                <a:srgbClr val="002060"/>
              </a:solidFill>
              <a:cs typeface="Times New Roman" panose="02020603050405020304" pitchFamily="18" charset="0"/>
            </a:endParaRPr>
          </a:p>
          <a:p>
            <a:r>
              <a:rPr lang="en-US" dirty="0">
                <a:solidFill>
                  <a:srgbClr val="002060"/>
                </a:solidFill>
                <a:cs typeface="Times New Roman" panose="02020603050405020304" pitchFamily="18" charset="0"/>
              </a:rPr>
              <a:t>Welcome Page</a:t>
            </a:r>
          </a:p>
          <a:p>
            <a:r>
              <a:rPr lang="en-US" dirty="0">
                <a:solidFill>
                  <a:srgbClr val="002060"/>
                </a:solidFill>
                <a:cs typeface="Times New Roman" panose="02020603050405020304" pitchFamily="18" charset="0"/>
              </a:rPr>
              <a:t>Pipeline</a:t>
            </a:r>
          </a:p>
          <a:p>
            <a:r>
              <a:rPr lang="en-US" dirty="0">
                <a:solidFill>
                  <a:srgbClr val="002060"/>
                </a:solidFill>
                <a:cs typeface="Times New Roman" panose="02020603050405020304" pitchFamily="18" charset="0"/>
              </a:rPr>
              <a:t>Add New Loan</a:t>
            </a:r>
          </a:p>
          <a:p>
            <a:r>
              <a:rPr lang="en-US" dirty="0">
                <a:solidFill>
                  <a:srgbClr val="002060"/>
                </a:solidFill>
                <a:cs typeface="Times New Roman" panose="02020603050405020304" pitchFamily="18" charset="0"/>
              </a:rPr>
              <a:t>Scenarios</a:t>
            </a:r>
          </a:p>
          <a:p>
            <a:r>
              <a:rPr lang="en-US" dirty="0">
                <a:solidFill>
                  <a:srgbClr val="002060"/>
                </a:solidFill>
                <a:cs typeface="Times New Roman" panose="02020603050405020304" pitchFamily="18" charset="0"/>
              </a:rPr>
              <a:t>Resources Center</a:t>
            </a:r>
          </a:p>
          <a:p>
            <a:pPr marL="0" indent="0">
              <a:buNone/>
            </a:pPr>
            <a:endParaRPr lang="en-US" dirty="0"/>
          </a:p>
        </p:txBody>
      </p:sp>
      <p:pic>
        <p:nvPicPr>
          <p:cNvPr id="2" name="Picture 1"/>
          <p:cNvPicPr>
            <a:picLocks noChangeAspect="1"/>
          </p:cNvPicPr>
          <p:nvPr/>
        </p:nvPicPr>
        <p:blipFill>
          <a:blip r:embed="rId2"/>
          <a:stretch>
            <a:fillRect/>
          </a:stretch>
        </p:blipFill>
        <p:spPr>
          <a:xfrm>
            <a:off x="5356903" y="1624186"/>
            <a:ext cx="5865279" cy="4715064"/>
          </a:xfrm>
          <a:prstGeom prst="rect">
            <a:avLst/>
          </a:prstGeom>
          <a:ln w="12700">
            <a:solidFill>
              <a:schemeClr val="tx1"/>
            </a:solidFill>
          </a:ln>
        </p:spPr>
      </p:pic>
      <p:pic>
        <p:nvPicPr>
          <p:cNvPr id="6" name="Picture 5"/>
          <p:cNvPicPr>
            <a:picLocks noChangeAspect="1"/>
          </p:cNvPicPr>
          <p:nvPr/>
        </p:nvPicPr>
        <p:blipFill>
          <a:blip r:embed="rId3"/>
          <a:stretch>
            <a:fillRect/>
          </a:stretch>
        </p:blipFill>
        <p:spPr>
          <a:xfrm>
            <a:off x="422562" y="1152091"/>
            <a:ext cx="10791305" cy="209524"/>
          </a:xfrm>
          <a:prstGeom prst="rect">
            <a:avLst/>
          </a:prstGeom>
        </p:spPr>
      </p:pic>
    </p:spTree>
    <p:extLst>
      <p:ext uri="{BB962C8B-B14F-4D97-AF65-F5344CB8AC3E}">
        <p14:creationId xmlns:p14="http://schemas.microsoft.com/office/powerpoint/2010/main" val="377311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25587" cy="6932815"/>
          </a:xfrm>
          <a:prstGeom prst="rect">
            <a:avLst/>
          </a:prstGeom>
        </p:spPr>
      </p:pic>
      <p:sp>
        <p:nvSpPr>
          <p:cNvPr id="2" name="Title 1"/>
          <p:cNvSpPr>
            <a:spLocks noGrp="1"/>
          </p:cNvSpPr>
          <p:nvPr>
            <p:ph type="title"/>
          </p:nvPr>
        </p:nvSpPr>
        <p:spPr>
          <a:xfrm>
            <a:off x="838200" y="2771660"/>
            <a:ext cx="10515600" cy="690591"/>
          </a:xfrm>
        </p:spPr>
        <p:txBody>
          <a:bodyPr>
            <a:normAutofit fontScale="90000"/>
          </a:bodyPr>
          <a:lstStyle/>
          <a:p>
            <a:pPr algn="ctr"/>
            <a:r>
              <a:rPr lang="en-US" b="1" dirty="0" smtClean="0">
                <a:solidFill>
                  <a:schemeClr val="bg1"/>
                </a:solidFill>
              </a:rPr>
              <a:t>Registering A New Loan</a:t>
            </a:r>
            <a:endParaRPr lang="en-US" b="1" dirty="0">
              <a:solidFill>
                <a:schemeClr val="bg1"/>
              </a:solidFill>
            </a:endParaRPr>
          </a:p>
        </p:txBody>
      </p:sp>
      <p:sp>
        <p:nvSpPr>
          <p:cNvPr id="5" name="Title 1"/>
          <p:cNvSpPr txBox="1">
            <a:spLocks/>
          </p:cNvSpPr>
          <p:nvPr/>
        </p:nvSpPr>
        <p:spPr>
          <a:xfrm>
            <a:off x="838200" y="3462251"/>
            <a:ext cx="10515600" cy="671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rPr>
              <a:t>Registering a new loan has never been so easy!</a:t>
            </a:r>
            <a:endParaRPr lang="en-US" sz="2400" dirty="0">
              <a:solidFill>
                <a:schemeClr val="bg1"/>
              </a:solidFill>
            </a:endParaRPr>
          </a:p>
        </p:txBody>
      </p:sp>
    </p:spTree>
    <p:extLst>
      <p:ext uri="{BB962C8B-B14F-4D97-AF65-F5344CB8AC3E}">
        <p14:creationId xmlns:p14="http://schemas.microsoft.com/office/powerpoint/2010/main" val="314881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Registering a New Loan</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11051079" cy="1750780"/>
          </a:xfrm>
        </p:spPr>
        <p:txBody>
          <a:bodyPr>
            <a:normAutofit/>
          </a:bodyPr>
          <a:lstStyle/>
          <a:p>
            <a:pPr marL="0" indent="0">
              <a:buNone/>
            </a:pPr>
            <a:r>
              <a:rPr lang="en-US" dirty="0" smtClean="0">
                <a:solidFill>
                  <a:srgbClr val="002060"/>
                </a:solidFill>
              </a:rPr>
              <a:t>To Register a new loan:</a:t>
            </a:r>
          </a:p>
          <a:p>
            <a:r>
              <a:rPr lang="en-US" dirty="0" smtClean="0">
                <a:solidFill>
                  <a:srgbClr val="002060"/>
                </a:solidFill>
              </a:rPr>
              <a:t>Click “ADD NEW LOAN”</a:t>
            </a:r>
          </a:p>
          <a:p>
            <a:r>
              <a:rPr lang="en-US" dirty="0" smtClean="0">
                <a:solidFill>
                  <a:srgbClr val="002060"/>
                </a:solidFill>
              </a:rPr>
              <a:t>Select the channel: “Correspondent Delegated”</a:t>
            </a:r>
            <a:endParaRPr lang="en-US" dirty="0">
              <a:solidFill>
                <a:srgbClr val="002060"/>
              </a:solidFill>
            </a:endParaRPr>
          </a:p>
        </p:txBody>
      </p:sp>
      <p:pic>
        <p:nvPicPr>
          <p:cNvPr id="2" name="Picture 1"/>
          <p:cNvPicPr>
            <a:picLocks noChangeAspect="1"/>
          </p:cNvPicPr>
          <p:nvPr/>
        </p:nvPicPr>
        <p:blipFill>
          <a:blip r:embed="rId2"/>
          <a:stretch>
            <a:fillRect/>
          </a:stretch>
        </p:blipFill>
        <p:spPr>
          <a:xfrm>
            <a:off x="1253409" y="3467850"/>
            <a:ext cx="8874690" cy="2682052"/>
          </a:xfrm>
          <a:prstGeom prst="rect">
            <a:avLst/>
          </a:prstGeom>
          <a:ln w="12700">
            <a:solidFill>
              <a:schemeClr val="tx1"/>
            </a:solidFill>
          </a:ln>
        </p:spPr>
      </p:pic>
      <p:pic>
        <p:nvPicPr>
          <p:cNvPr id="4" name="Picture 3"/>
          <p:cNvPicPr>
            <a:picLocks noChangeAspect="1"/>
          </p:cNvPicPr>
          <p:nvPr/>
        </p:nvPicPr>
        <p:blipFill>
          <a:blip r:embed="rId3"/>
          <a:stretch>
            <a:fillRect/>
          </a:stretch>
        </p:blipFill>
        <p:spPr>
          <a:xfrm>
            <a:off x="397626" y="1177028"/>
            <a:ext cx="10791305" cy="209524"/>
          </a:xfrm>
          <a:prstGeom prst="rect">
            <a:avLst/>
          </a:prstGeom>
        </p:spPr>
      </p:pic>
    </p:spTree>
    <p:extLst>
      <p:ext uri="{BB962C8B-B14F-4D97-AF65-F5344CB8AC3E}">
        <p14:creationId xmlns:p14="http://schemas.microsoft.com/office/powerpoint/2010/main" val="366915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a:solidFill>
                  <a:srgbClr val="002060"/>
                </a:solidFill>
                <a:latin typeface="+mn-lt"/>
              </a:rPr>
              <a:t>Registering a New Loan</a:t>
            </a:r>
            <a:endParaRPr lang="en-US" b="1" dirty="0">
              <a:solidFill>
                <a:srgbClr val="002060"/>
              </a:solidFill>
              <a:latin typeface="+mn-lt"/>
            </a:endParaRPr>
          </a:p>
        </p:txBody>
      </p:sp>
      <p:sp>
        <p:nvSpPr>
          <p:cNvPr id="15" name="Content Placeholder 14"/>
          <p:cNvSpPr>
            <a:spLocks noGrp="1"/>
          </p:cNvSpPr>
          <p:nvPr>
            <p:ph sz="half" idx="1"/>
          </p:nvPr>
        </p:nvSpPr>
        <p:spPr>
          <a:xfrm>
            <a:off x="149630" y="1557685"/>
            <a:ext cx="3333403" cy="4351338"/>
          </a:xfrm>
        </p:spPr>
        <p:txBody>
          <a:bodyPr>
            <a:normAutofit/>
          </a:bodyPr>
          <a:lstStyle/>
          <a:p>
            <a:pPr lvl="1"/>
            <a:r>
              <a:rPr lang="en-US" dirty="0" smtClean="0">
                <a:solidFill>
                  <a:srgbClr val="002060"/>
                </a:solidFill>
                <a:latin typeface="Times New Roman" panose="02020603050405020304" pitchFamily="18" charset="0"/>
                <a:cs typeface="Times New Roman" panose="02020603050405020304" pitchFamily="18" charset="0"/>
              </a:rPr>
              <a:t>Drag-and-drop, OR Browse-and-Attach your FNM 3.2 file.</a:t>
            </a:r>
          </a:p>
          <a:p>
            <a:pPr lvl="2"/>
            <a:r>
              <a:rPr lang="en-US" dirty="0" smtClean="0">
                <a:solidFill>
                  <a:srgbClr val="002060"/>
                </a:solidFill>
                <a:latin typeface="Times New Roman" panose="02020603050405020304" pitchFamily="18" charset="0"/>
                <a:cs typeface="Times New Roman" panose="02020603050405020304" pitchFamily="18" charset="0"/>
              </a:rPr>
              <a:t>You will see the confirmation ribbon of the 3.2 data above. </a:t>
            </a:r>
          </a:p>
          <a:p>
            <a:pPr lvl="1"/>
            <a:r>
              <a:rPr lang="en-US" dirty="0" smtClean="0">
                <a:solidFill>
                  <a:srgbClr val="002060"/>
                </a:solidFill>
                <a:latin typeface="Times New Roman" panose="02020603050405020304" pitchFamily="18" charset="0"/>
                <a:cs typeface="Times New Roman" panose="02020603050405020304" pitchFamily="18" charset="0"/>
              </a:rPr>
              <a:t>Select the File Contact from the Dropdown</a:t>
            </a:r>
          </a:p>
          <a:p>
            <a:pPr lvl="1"/>
            <a:r>
              <a:rPr lang="en-US" dirty="0" smtClean="0">
                <a:solidFill>
                  <a:srgbClr val="002060"/>
                </a:solidFill>
                <a:latin typeface="Times New Roman" panose="02020603050405020304" pitchFamily="18" charset="0"/>
                <a:cs typeface="Times New Roman" panose="02020603050405020304" pitchFamily="18" charset="0"/>
              </a:rPr>
              <a:t>Click “Create Loan” to Register.</a:t>
            </a:r>
          </a:p>
          <a:p>
            <a:pPr marL="457200" lvl="1" indent="0">
              <a:buNone/>
            </a:pPr>
            <a:endParaRPr lang="en-US" dirty="0" smtClean="0">
              <a:solidFill>
                <a:srgbClr val="1875A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632663" y="1383410"/>
            <a:ext cx="2715493" cy="1710717"/>
          </a:xfrm>
          <a:prstGeom prst="rect">
            <a:avLst/>
          </a:prstGeom>
          <a:ln w="12700">
            <a:solidFill>
              <a:schemeClr val="tx1"/>
            </a:solidFill>
          </a:ln>
        </p:spPr>
      </p:pic>
      <p:pic>
        <p:nvPicPr>
          <p:cNvPr id="4" name="Picture 3"/>
          <p:cNvPicPr>
            <a:picLocks noChangeAspect="1"/>
          </p:cNvPicPr>
          <p:nvPr/>
        </p:nvPicPr>
        <p:blipFill>
          <a:blip r:embed="rId3"/>
          <a:stretch>
            <a:fillRect/>
          </a:stretch>
        </p:blipFill>
        <p:spPr>
          <a:xfrm>
            <a:off x="3566162" y="3203043"/>
            <a:ext cx="8099139" cy="3089691"/>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389312" y="1152680"/>
            <a:ext cx="10791305" cy="209524"/>
          </a:xfrm>
          <a:prstGeom prst="rect">
            <a:avLst/>
          </a:prstGeom>
        </p:spPr>
      </p:pic>
    </p:spTree>
    <p:extLst>
      <p:ext uri="{BB962C8B-B14F-4D97-AF65-F5344CB8AC3E}">
        <p14:creationId xmlns:p14="http://schemas.microsoft.com/office/powerpoint/2010/main" val="272410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22811" y="232122"/>
            <a:ext cx="10515600" cy="1325563"/>
          </a:xfrm>
        </p:spPr>
        <p:txBody>
          <a:bodyPr/>
          <a:lstStyle/>
          <a:p>
            <a:r>
              <a:rPr lang="en-US" dirty="0" smtClean="0">
                <a:solidFill>
                  <a:srgbClr val="002060"/>
                </a:solidFill>
                <a:latin typeface="+mn-lt"/>
              </a:rPr>
              <a:t>Registered Loan</a:t>
            </a:r>
            <a:endParaRPr lang="en-US" b="1" dirty="0">
              <a:solidFill>
                <a:srgbClr val="002060"/>
              </a:solidFill>
              <a:latin typeface="+mn-lt"/>
            </a:endParaRPr>
          </a:p>
        </p:txBody>
      </p:sp>
      <p:sp>
        <p:nvSpPr>
          <p:cNvPr id="15" name="Content Placeholder 14"/>
          <p:cNvSpPr>
            <a:spLocks noGrp="1"/>
          </p:cNvSpPr>
          <p:nvPr>
            <p:ph sz="half" idx="1"/>
          </p:nvPr>
        </p:nvSpPr>
        <p:spPr>
          <a:xfrm>
            <a:off x="478674" y="1557685"/>
            <a:ext cx="10951326" cy="1343457"/>
          </a:xfrm>
        </p:spPr>
        <p:txBody>
          <a:bodyPr>
            <a:normAutofit fontScale="70000" lnSpcReduction="20000"/>
          </a:bodyPr>
          <a:lstStyle/>
          <a:p>
            <a:pPr marL="0" indent="0">
              <a:buNone/>
            </a:pPr>
            <a:r>
              <a:rPr lang="en-US" dirty="0" smtClean="0">
                <a:solidFill>
                  <a:srgbClr val="002060"/>
                </a:solidFill>
              </a:rPr>
              <a:t>You will see the Loan banner at the top now displays the Borrower specific criteria to your loan. </a:t>
            </a:r>
          </a:p>
          <a:p>
            <a:pPr marL="0" indent="0">
              <a:buNone/>
            </a:pPr>
            <a:r>
              <a:rPr lang="en-US" dirty="0" smtClean="0">
                <a:solidFill>
                  <a:srgbClr val="002060"/>
                </a:solidFill>
              </a:rPr>
              <a:t>On the left-hand side of the screen, there are Tabs to access 1003 data, Product and Pricing, Documents for Submission and Outstanding Conditions; and a section to view Purchase Conditions (after the loan has been reviewed)</a:t>
            </a:r>
            <a:endParaRPr lang="en-US" dirty="0">
              <a:solidFill>
                <a:srgbClr val="002060"/>
              </a:solidFill>
            </a:endParaRPr>
          </a:p>
        </p:txBody>
      </p:sp>
      <p:pic>
        <p:nvPicPr>
          <p:cNvPr id="2" name="Picture 1"/>
          <p:cNvPicPr>
            <a:picLocks noChangeAspect="1"/>
          </p:cNvPicPr>
          <p:nvPr/>
        </p:nvPicPr>
        <p:blipFill>
          <a:blip r:embed="rId2"/>
          <a:stretch>
            <a:fillRect/>
          </a:stretch>
        </p:blipFill>
        <p:spPr>
          <a:xfrm>
            <a:off x="1062580" y="3159104"/>
            <a:ext cx="9968495" cy="3224407"/>
          </a:xfrm>
          <a:prstGeom prst="rect">
            <a:avLst/>
          </a:prstGeom>
          <a:ln w="12700">
            <a:solidFill>
              <a:schemeClr val="tx1"/>
            </a:solidFill>
          </a:ln>
        </p:spPr>
      </p:pic>
      <p:pic>
        <p:nvPicPr>
          <p:cNvPr id="6" name="Picture 5"/>
          <p:cNvPicPr>
            <a:picLocks noChangeAspect="1"/>
          </p:cNvPicPr>
          <p:nvPr/>
        </p:nvPicPr>
        <p:blipFill>
          <a:blip r:embed="rId3"/>
          <a:stretch>
            <a:fillRect/>
          </a:stretch>
        </p:blipFill>
        <p:spPr>
          <a:xfrm>
            <a:off x="405938" y="1152088"/>
            <a:ext cx="10791305" cy="209524"/>
          </a:xfrm>
          <a:prstGeom prst="rect">
            <a:avLst/>
          </a:prstGeom>
        </p:spPr>
      </p:pic>
    </p:spTree>
    <p:extLst>
      <p:ext uri="{BB962C8B-B14F-4D97-AF65-F5344CB8AC3E}">
        <p14:creationId xmlns:p14="http://schemas.microsoft.com/office/powerpoint/2010/main" val="2654780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0928" cy="6924502"/>
          </a:xfrm>
          <a:prstGeom prst="rect">
            <a:avLst/>
          </a:prstGeom>
        </p:spPr>
      </p:pic>
      <p:sp>
        <p:nvSpPr>
          <p:cNvPr id="5" name="Title 1"/>
          <p:cNvSpPr>
            <a:spLocks noGrp="1"/>
          </p:cNvSpPr>
          <p:nvPr>
            <p:ph type="title"/>
          </p:nvPr>
        </p:nvSpPr>
        <p:spPr>
          <a:xfrm>
            <a:off x="838200" y="2771660"/>
            <a:ext cx="10515600" cy="690591"/>
          </a:xfrm>
        </p:spPr>
        <p:txBody>
          <a:bodyPr>
            <a:normAutofit fontScale="90000"/>
          </a:bodyPr>
          <a:lstStyle/>
          <a:p>
            <a:pPr algn="ctr"/>
            <a:r>
              <a:rPr lang="en-US" b="1" dirty="0" smtClean="0">
                <a:solidFill>
                  <a:schemeClr val="bg1"/>
                </a:solidFill>
              </a:rPr>
              <a:t>Pricing and Locking a Loan</a:t>
            </a:r>
            <a:endParaRPr lang="en-US" b="1" dirty="0">
              <a:solidFill>
                <a:schemeClr val="bg1"/>
              </a:solidFill>
            </a:endParaRPr>
          </a:p>
        </p:txBody>
      </p:sp>
      <p:sp>
        <p:nvSpPr>
          <p:cNvPr id="6" name="Title 1"/>
          <p:cNvSpPr txBox="1">
            <a:spLocks/>
          </p:cNvSpPr>
          <p:nvPr/>
        </p:nvSpPr>
        <p:spPr>
          <a:xfrm>
            <a:off x="838200" y="3462251"/>
            <a:ext cx="10515600" cy="671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rPr>
              <a:t>TPO Connect allows you to lock your loan with just a few clicks!</a:t>
            </a:r>
            <a:endParaRPr lang="en-US" sz="2400" dirty="0">
              <a:solidFill>
                <a:schemeClr val="bg1"/>
              </a:solidFill>
            </a:endParaRPr>
          </a:p>
        </p:txBody>
      </p:sp>
    </p:spTree>
    <p:extLst>
      <p:ext uri="{BB962C8B-B14F-4D97-AF65-F5344CB8AC3E}">
        <p14:creationId xmlns:p14="http://schemas.microsoft.com/office/powerpoint/2010/main" val="331685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1045</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TPO Connect Overview</vt:lpstr>
      <vt:lpstr>Logging In</vt:lpstr>
      <vt:lpstr>Home Page</vt:lpstr>
      <vt:lpstr>Registering A New Loan</vt:lpstr>
      <vt:lpstr>Registering a New Loan</vt:lpstr>
      <vt:lpstr>Registering a New Loan</vt:lpstr>
      <vt:lpstr>Registered Loan</vt:lpstr>
      <vt:lpstr>Pricing and Locking a Loan</vt:lpstr>
      <vt:lpstr>Pricing and Locking a loan</vt:lpstr>
      <vt:lpstr>Pricing and Locking a Loan (cont.)</vt:lpstr>
      <vt:lpstr>Pricing and Locking a Loan (Cont.)</vt:lpstr>
      <vt:lpstr>Pricing and Locking a Loan (Cont.)</vt:lpstr>
      <vt:lpstr>Pricing and Locking a Loan (Cont.)</vt:lpstr>
      <vt:lpstr>Pricing and Locking a Loan (Cont.)</vt:lpstr>
      <vt:lpstr>Pricing and Locking a Loan (Cont.)</vt:lpstr>
      <vt:lpstr>Submit to Towne for Delegated Correspondent Review</vt:lpstr>
      <vt:lpstr>Document Delivery/Uploads</vt:lpstr>
      <vt:lpstr>Submit for Initial Review</vt:lpstr>
      <vt:lpstr>Reviewing Purchase Suspense Conditions</vt:lpstr>
      <vt:lpstr>Submitting Purchase Suspense Conditions</vt:lpstr>
      <vt:lpstr>Pipeline View</vt:lpstr>
      <vt:lpstr>Pipeline Search Using Advanced Filters</vt:lpstr>
      <vt:lpstr>Loan Summary</vt:lpstr>
      <vt:lpstr>Loan Summary – Key Dates</vt:lpstr>
      <vt:lpstr>THANK YOU!</vt:lpstr>
    </vt:vector>
  </TitlesOfParts>
  <Company>Towne Mortgage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Gabrish</dc:creator>
  <cp:lastModifiedBy>Jennifer Drouin</cp:lastModifiedBy>
  <cp:revision>50</cp:revision>
  <dcterms:created xsi:type="dcterms:W3CDTF">2017-10-03T15:39:39Z</dcterms:created>
  <dcterms:modified xsi:type="dcterms:W3CDTF">2019-06-28T12:25:14Z</dcterms:modified>
</cp:coreProperties>
</file>